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000000"/>
          </p15:clr>
        </p15:guide>
        <p15:guide id="2" pos="7423">
          <p15:clr>
            <a:srgbClr val="000000"/>
          </p15:clr>
        </p15:guide>
        <p15:guide id="3" pos="257">
          <p15:clr>
            <a:srgbClr val="000000"/>
          </p15:clr>
        </p15:guide>
        <p15:guide id="4" orient="horz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FBC40E-642F-42CA-9AE1-3BACCE6B101F}">
  <a:tblStyle styleId="{B0FBC40E-642F-42CA-9AE1-3BACCE6B101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7423"/>
        <p:guide pos="257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slide" Target="slides/slide15.xml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24" Type="http://schemas.openxmlformats.org/officeDocument/2006/relationships/slide" Target="slides/slide17.xml"/><Relationship Id="rId12" Type="http://schemas.openxmlformats.org/officeDocument/2006/relationships/slide" Target="slides/slide5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7c3d05c31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17c3d05c31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81091fb7a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81091fb7a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181091fb7a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81696c057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81696c057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181696c057_1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81091fc36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181091fc36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81091fc36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181091fc36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81696c057_8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1181696c057_8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81696c057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181696c057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7cf72a862_3_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117cf72a862_3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8385090c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118385090c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7cf72a862_3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117cf72a862_3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7cf72a862_3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117cf72a862_3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7cf72a862_3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117cf72a862_3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81091fc36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181091fc36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7c3d05c31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17c3d05c31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2"/>
          <p:cNvCxnSpPr/>
          <p:nvPr/>
        </p:nvCxnSpPr>
        <p:spPr>
          <a:xfrm>
            <a:off x="609600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" name="Google Shape;1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5">
            <a:alphaModFix/>
          </a:blip>
          <a:srcRect b="12107" l="5898" r="5899" t="10486"/>
          <a:stretch/>
        </p:blipFill>
        <p:spPr>
          <a:xfrm>
            <a:off x="719138" y="719138"/>
            <a:ext cx="10753725" cy="53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" type="body"/>
          </p:nvPr>
        </p:nvSpPr>
        <p:spPr>
          <a:xfrm>
            <a:off x="3156268" y="2573809"/>
            <a:ext cx="587946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3215679" y="3209458"/>
            <a:ext cx="5760641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사용자 지정 레이아웃">
  <p:cSld name="2_사용자 지정 레이아웃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11302829" y="6508492"/>
            <a:ext cx="5176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2"/>
          <p:cNvSpPr/>
          <p:nvPr/>
        </p:nvSpPr>
        <p:spPr>
          <a:xfrm>
            <a:off x="0" y="0"/>
            <a:ext cx="12192000" cy="1990028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0" y="0"/>
            <a:ext cx="12192000" cy="1490133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rotWithShape="0" algn="t" dir="5400000" dist="127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2">
            <a:alphaModFix/>
          </a:blip>
          <a:srcRect b="70983" l="0" r="0" t="0"/>
          <a:stretch/>
        </p:blipFill>
        <p:spPr>
          <a:xfrm flipH="1" rot="10800000">
            <a:off x="0" y="0"/>
            <a:ext cx="12192000" cy="1990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사용자 지정 레이아웃">
  <p:cSld name="9_사용자 지정 레이아웃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사용자 지정 레이아웃">
  <p:cSld name="3_사용자 지정 레이아웃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2940647" y="2276872"/>
            <a:ext cx="631070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1" name="Google Shape;91;p15"/>
          <p:cNvCxnSpPr/>
          <p:nvPr/>
        </p:nvCxnSpPr>
        <p:spPr>
          <a:xfrm>
            <a:off x="6096000" y="0"/>
            <a:ext cx="0" cy="175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idx="1" type="body"/>
          </p:nvPr>
        </p:nvSpPr>
        <p:spPr>
          <a:xfrm>
            <a:off x="5135754" y="4021759"/>
            <a:ext cx="1920492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2" type="body"/>
          </p:nvPr>
        </p:nvSpPr>
        <p:spPr>
          <a:xfrm>
            <a:off x="5135754" y="4766121"/>
            <a:ext cx="1920492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3" type="body"/>
          </p:nvPr>
        </p:nvSpPr>
        <p:spPr>
          <a:xfrm>
            <a:off x="5135754" y="2847211"/>
            <a:ext cx="1920492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5145342" y="4335935"/>
            <a:ext cx="1920492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5" type="body"/>
          </p:nvPr>
        </p:nvSpPr>
        <p:spPr>
          <a:xfrm>
            <a:off x="5135754" y="5080297"/>
            <a:ext cx="1920492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6" type="body"/>
          </p:nvPr>
        </p:nvSpPr>
        <p:spPr>
          <a:xfrm>
            <a:off x="5135754" y="3277397"/>
            <a:ext cx="1920492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7" type="body"/>
          </p:nvPr>
        </p:nvSpPr>
        <p:spPr>
          <a:xfrm>
            <a:off x="5132802" y="3591573"/>
            <a:ext cx="1920492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8" name="Google Shape;28;p3"/>
          <p:cNvCxnSpPr/>
          <p:nvPr/>
        </p:nvCxnSpPr>
        <p:spPr>
          <a:xfrm>
            <a:off x="6096000" y="0"/>
            <a:ext cx="0" cy="770467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" name="Google Shape;29;p3"/>
          <p:cNvCxnSpPr/>
          <p:nvPr/>
        </p:nvCxnSpPr>
        <p:spPr>
          <a:xfrm>
            <a:off x="6096000" y="5499100"/>
            <a:ext cx="0" cy="135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0" name="Google Shape;30;p3"/>
          <p:cNvGrpSpPr/>
          <p:nvPr/>
        </p:nvGrpSpPr>
        <p:grpSpPr>
          <a:xfrm>
            <a:off x="3733800" y="1528232"/>
            <a:ext cx="4724400" cy="974638"/>
            <a:chOff x="3733800" y="3323166"/>
            <a:chExt cx="4724400" cy="974638"/>
          </a:xfrm>
        </p:grpSpPr>
        <p:pic>
          <p:nvPicPr>
            <p:cNvPr id="31" name="Google Shape;31;p3"/>
            <p:cNvPicPr preferRelativeResize="0"/>
            <p:nvPr/>
          </p:nvPicPr>
          <p:blipFill rotWithShape="1">
            <a:blip r:embed="rId4">
              <a:alphaModFix/>
            </a:blip>
            <a:srcRect b="0" l="0" r="0" t="63324"/>
            <a:stretch/>
          </p:blipFill>
          <p:spPr>
            <a:xfrm>
              <a:off x="3733800" y="3323166"/>
              <a:ext cx="4724400" cy="9746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32;p3"/>
            <p:cNvSpPr/>
            <p:nvPr/>
          </p:nvSpPr>
          <p:spPr>
            <a:xfrm>
              <a:off x="3883546" y="3323166"/>
              <a:ext cx="4424908" cy="583742"/>
            </a:xfrm>
            <a:prstGeom prst="rect">
              <a:avLst/>
            </a:prstGeom>
            <a:solidFill>
              <a:srgbClr val="FD5A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33;p3"/>
          <p:cNvSpPr txBox="1"/>
          <p:nvPr>
            <p:ph type="title"/>
          </p:nvPr>
        </p:nvSpPr>
        <p:spPr>
          <a:xfrm>
            <a:off x="5135754" y="2533035"/>
            <a:ext cx="1920492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8" type="body"/>
          </p:nvPr>
        </p:nvSpPr>
        <p:spPr>
          <a:xfrm>
            <a:off x="3962239" y="1596624"/>
            <a:ext cx="4267522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사용자 지정 레이아웃">
  <p:cSld name="9_사용자 지정 레이아웃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사용자 지정 레이아웃">
  <p:cSld name="10_사용자 지정 레이아웃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사용자 지정 레이아웃">
  <p:cSld name="2_사용자 지정 레이아웃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11302829" y="6508492"/>
            <a:ext cx="5176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0"/>
            <a:ext cx="12192000" cy="1990028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0" y="0"/>
            <a:ext cx="12192000" cy="1490133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rotWithShape="0" algn="t" dir="5400000" dist="127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2">
            <a:alphaModFix/>
          </a:blip>
          <a:srcRect b="70983" l="0" r="0" t="0"/>
          <a:stretch/>
        </p:blipFill>
        <p:spPr>
          <a:xfrm flipH="1" rot="10800000">
            <a:off x="0" y="0"/>
            <a:ext cx="12192000" cy="1990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사용자 지정 레이아웃">
  <p:cSld name="3_사용자 지정 레이아웃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/>
          <p:nvPr>
            <p:ph idx="1" type="body"/>
          </p:nvPr>
        </p:nvSpPr>
        <p:spPr>
          <a:xfrm>
            <a:off x="2940647" y="2276872"/>
            <a:ext cx="631070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0" name="Google Shape;50;p7"/>
          <p:cNvCxnSpPr/>
          <p:nvPr/>
        </p:nvCxnSpPr>
        <p:spPr>
          <a:xfrm>
            <a:off x="6096000" y="0"/>
            <a:ext cx="0" cy="175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0"/>
          <p:cNvCxnSpPr/>
          <p:nvPr/>
        </p:nvCxnSpPr>
        <p:spPr>
          <a:xfrm>
            <a:off x="609600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0"/>
          <p:cNvPicPr preferRelativeResize="0"/>
          <p:nvPr/>
        </p:nvPicPr>
        <p:blipFill rotWithShape="1">
          <a:blip r:embed="rId5">
            <a:alphaModFix/>
          </a:blip>
          <a:srcRect b="12107" l="5898" r="5899" t="10486"/>
          <a:stretch/>
        </p:blipFill>
        <p:spPr>
          <a:xfrm>
            <a:off x="719138" y="719138"/>
            <a:ext cx="10753725" cy="53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156268" y="2573809"/>
            <a:ext cx="587946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3215679" y="3209458"/>
            <a:ext cx="5760641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5135754" y="4021759"/>
            <a:ext cx="1920492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2" type="body"/>
          </p:nvPr>
        </p:nvSpPr>
        <p:spPr>
          <a:xfrm>
            <a:off x="5135754" y="4766121"/>
            <a:ext cx="1920492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3" type="body"/>
          </p:nvPr>
        </p:nvSpPr>
        <p:spPr>
          <a:xfrm>
            <a:off x="5135754" y="2847211"/>
            <a:ext cx="1920492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4" type="body"/>
          </p:nvPr>
        </p:nvSpPr>
        <p:spPr>
          <a:xfrm>
            <a:off x="5145342" y="4335935"/>
            <a:ext cx="1920492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5" type="body"/>
          </p:nvPr>
        </p:nvSpPr>
        <p:spPr>
          <a:xfrm>
            <a:off x="5135754" y="5080297"/>
            <a:ext cx="1920492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6" type="body"/>
          </p:nvPr>
        </p:nvSpPr>
        <p:spPr>
          <a:xfrm>
            <a:off x="5135754" y="3277397"/>
            <a:ext cx="1920492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7" type="body"/>
          </p:nvPr>
        </p:nvSpPr>
        <p:spPr>
          <a:xfrm>
            <a:off x="5132802" y="3591573"/>
            <a:ext cx="1920492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" name="Google Shape;71;p11"/>
          <p:cNvCxnSpPr/>
          <p:nvPr/>
        </p:nvCxnSpPr>
        <p:spPr>
          <a:xfrm>
            <a:off x="6096000" y="0"/>
            <a:ext cx="0" cy="770467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" name="Google Shape;72;p11"/>
          <p:cNvCxnSpPr/>
          <p:nvPr/>
        </p:nvCxnSpPr>
        <p:spPr>
          <a:xfrm>
            <a:off x="6096000" y="5499100"/>
            <a:ext cx="0" cy="135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3" name="Google Shape;73;p11"/>
          <p:cNvGrpSpPr/>
          <p:nvPr/>
        </p:nvGrpSpPr>
        <p:grpSpPr>
          <a:xfrm>
            <a:off x="3733800" y="1528232"/>
            <a:ext cx="4724400" cy="974638"/>
            <a:chOff x="3733800" y="3323166"/>
            <a:chExt cx="4724400" cy="974638"/>
          </a:xfrm>
        </p:grpSpPr>
        <p:pic>
          <p:nvPicPr>
            <p:cNvPr id="74" name="Google Shape;74;p11"/>
            <p:cNvPicPr preferRelativeResize="0"/>
            <p:nvPr/>
          </p:nvPicPr>
          <p:blipFill rotWithShape="1">
            <a:blip r:embed="rId4">
              <a:alphaModFix/>
            </a:blip>
            <a:srcRect b="0" l="0" r="0" t="63324"/>
            <a:stretch/>
          </p:blipFill>
          <p:spPr>
            <a:xfrm>
              <a:off x="3733800" y="3323166"/>
              <a:ext cx="4724400" cy="9746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11"/>
            <p:cNvSpPr/>
            <p:nvPr/>
          </p:nvSpPr>
          <p:spPr>
            <a:xfrm>
              <a:off x="3883546" y="3323166"/>
              <a:ext cx="4424908" cy="583742"/>
            </a:xfrm>
            <a:prstGeom prst="rect">
              <a:avLst/>
            </a:prstGeom>
            <a:solidFill>
              <a:srgbClr val="FD5A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1"/>
          <p:cNvSpPr txBox="1"/>
          <p:nvPr>
            <p:ph type="title"/>
          </p:nvPr>
        </p:nvSpPr>
        <p:spPr>
          <a:xfrm>
            <a:off x="5135754" y="2533035"/>
            <a:ext cx="1920492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8" type="body"/>
          </p:nvPr>
        </p:nvSpPr>
        <p:spPr>
          <a:xfrm>
            <a:off x="3962239" y="1596624"/>
            <a:ext cx="4267522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Relationship Id="rId6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Relationship Id="rId6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1888502" y="1458120"/>
            <a:ext cx="8415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sz="4400"/>
              <a:t>2022 Safe Road</a:t>
            </a:r>
            <a:r>
              <a:rPr lang="en-US" sz="4400"/>
              <a:t>s</a:t>
            </a:r>
            <a:r>
              <a:rPr lang="en-US" sz="4400"/>
              <a:t> Competition</a:t>
            </a:r>
            <a:endParaRPr sz="4400"/>
          </a:p>
        </p:txBody>
      </p:sp>
      <p:sp>
        <p:nvSpPr>
          <p:cNvPr id="97" name="Google Shape;97;p16"/>
          <p:cNvSpPr txBox="1"/>
          <p:nvPr/>
        </p:nvSpPr>
        <p:spPr>
          <a:xfrm>
            <a:off x="4042950" y="2366842"/>
            <a:ext cx="4106100" cy="21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members:</a:t>
            </a:r>
            <a:endParaRPr i="1"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Hui Ling Hip</a:t>
            </a:r>
            <a:endParaRPr i="1"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Shuo Chen</a:t>
            </a:r>
            <a:endParaRPr i="1"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 Nguyen</a:t>
            </a:r>
            <a:endParaRPr i="1"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Yixuan Chen</a:t>
            </a:r>
            <a:endParaRPr i="1"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Yuko Kurokawa</a:t>
            </a:r>
            <a:endParaRPr i="1"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325" y="6336051"/>
            <a:ext cx="1162869" cy="4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4250" y="6336049"/>
            <a:ext cx="1340921" cy="4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73988" y="6131562"/>
            <a:ext cx="594645" cy="6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7075" y="6378289"/>
            <a:ext cx="1768275" cy="3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1431300" y="1382950"/>
            <a:ext cx="93294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D5A27"/>
                </a:solidFill>
                <a:latin typeface="Calibri"/>
                <a:ea typeface="Calibri"/>
                <a:cs typeface="Calibri"/>
                <a:sym typeface="Calibri"/>
              </a:rPr>
              <a:t>FACTORS ANALYSIS</a:t>
            </a:r>
            <a:endParaRPr b="1" i="0" sz="5400" u="none" cap="none" strike="noStrike">
              <a:solidFill>
                <a:srgbClr val="FD5A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" name="Google Shape;228;p25"/>
          <p:cNvCxnSpPr/>
          <p:nvPr/>
        </p:nvCxnSpPr>
        <p:spPr>
          <a:xfrm>
            <a:off x="6096000" y="5397500"/>
            <a:ext cx="0" cy="146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9" name="Google Shape;229;p25"/>
          <p:cNvCxnSpPr/>
          <p:nvPr/>
        </p:nvCxnSpPr>
        <p:spPr>
          <a:xfrm>
            <a:off x="6096000" y="66025"/>
            <a:ext cx="0" cy="146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350" y="2291487"/>
            <a:ext cx="3893575" cy="320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/>
        </p:nvSpPr>
        <p:spPr>
          <a:xfrm>
            <a:off x="641475" y="5886375"/>
            <a:ext cx="498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D5A27"/>
                </a:solidFill>
              </a:rPr>
              <a:t>Most frequent driving misconduct: Failed to Yield Right of Way</a:t>
            </a:r>
            <a:endParaRPr b="1" sz="1200">
              <a:solidFill>
                <a:srgbClr val="FD5A27"/>
              </a:solidFill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7290375" y="5565600"/>
            <a:ext cx="344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F3F3F"/>
                </a:solidFill>
              </a:rPr>
              <a:t>More likely to result in </a:t>
            </a:r>
            <a:r>
              <a:rPr b="1" lang="en-US" sz="1200">
                <a:solidFill>
                  <a:srgbClr val="3F3F3F"/>
                </a:solidFill>
              </a:rPr>
              <a:t>fatal accidents: </a:t>
            </a:r>
            <a:endParaRPr b="1" sz="1200">
              <a:solidFill>
                <a:srgbClr val="3F3F3F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Char char="●"/>
            </a:pPr>
            <a:r>
              <a:rPr b="1" lang="en-US" sz="1200">
                <a:solidFill>
                  <a:srgbClr val="3F3F3F"/>
                </a:solidFill>
              </a:rPr>
              <a:t>Following too Close</a:t>
            </a:r>
            <a:endParaRPr b="1" sz="1200">
              <a:solidFill>
                <a:srgbClr val="3F3F3F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Char char="●"/>
            </a:pPr>
            <a:r>
              <a:rPr b="1" lang="en-US" sz="1200">
                <a:solidFill>
                  <a:srgbClr val="3F3F3F"/>
                </a:solidFill>
              </a:rPr>
              <a:t>Improper Turn</a:t>
            </a:r>
            <a:endParaRPr b="1" sz="1200">
              <a:solidFill>
                <a:srgbClr val="3F3F3F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Char char="●"/>
            </a:pPr>
            <a:r>
              <a:rPr b="1" lang="en-US" sz="1200">
                <a:solidFill>
                  <a:srgbClr val="3F3F3F"/>
                </a:solidFill>
              </a:rPr>
              <a:t>Improper Passing</a:t>
            </a:r>
            <a:endParaRPr b="1" sz="1000">
              <a:solidFill>
                <a:srgbClr val="3F3F3F"/>
              </a:solidFill>
            </a:endParaRPr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762" y="2283550"/>
            <a:ext cx="4517732" cy="31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/>
        </p:nvSpPr>
        <p:spPr>
          <a:xfrm>
            <a:off x="1590200" y="1359750"/>
            <a:ext cx="93294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D5A27"/>
                </a:solidFill>
                <a:latin typeface="Calibri"/>
                <a:ea typeface="Calibri"/>
                <a:cs typeface="Calibri"/>
                <a:sym typeface="Calibri"/>
              </a:rPr>
              <a:t>BEHAVIORAL FACTOR ANALYSIS</a:t>
            </a:r>
            <a:endParaRPr b="1" i="0" sz="5400" u="none" cap="none" strike="noStrike">
              <a:solidFill>
                <a:srgbClr val="FD5A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732275" y="4824200"/>
            <a:ext cx="545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 types of pedestrian crash </a:t>
            </a:r>
            <a:endParaRPr sz="1800"/>
          </a:p>
        </p:txBody>
      </p:sp>
      <p:graphicFrame>
        <p:nvGraphicFramePr>
          <p:cNvPr id="241" name="Google Shape;241;p26"/>
          <p:cNvGraphicFramePr/>
          <p:nvPr/>
        </p:nvGraphicFramePr>
        <p:xfrm>
          <a:off x="732275" y="276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{B0FBC40E-642F-42CA-9AE1-3BACCE6B101F}</a:tableStyleId>
              </a:tblPr>
              <a:tblGrid>
                <a:gridCol w="405750"/>
                <a:gridCol w="2932950"/>
              </a:tblGrid>
              <a:tr h="381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Pedestrian hit at mid-block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5"/>
                    </a:solidFill>
                  </a:tcPr>
                </a:tc>
              </a:tr>
              <a:tr h="947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2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Pedestrian hit at parking lot </a:t>
                      </a:r>
                      <a:endParaRPr/>
                    </a:p>
                  </a:txBody>
                  <a:tcPr marT="91425" marB="91425" marR="68575" marL="68575">
                    <a:lnL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2" name="Google Shape;2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950" y="2768250"/>
            <a:ext cx="7364049" cy="300638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5143750" y="5818650"/>
            <a:ext cx="681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Most of the non-fatal injury accidents occur due to failure of crossing with right of way 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/>
        </p:nvSpPr>
        <p:spPr>
          <a:xfrm>
            <a:off x="173400" y="2077925"/>
            <a:ext cx="13889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Fatal</a:t>
            </a:r>
            <a:r>
              <a:rPr lang="en-US" sz="2500">
                <a:solidFill>
                  <a:schemeClr val="dk1"/>
                </a:solidFill>
              </a:rPr>
              <a:t> accidents happened when pedestrian hit at mid-block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1431300" y="1329725"/>
            <a:ext cx="93294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D5A27"/>
                </a:solidFill>
                <a:latin typeface="Calibri"/>
                <a:ea typeface="Calibri"/>
                <a:cs typeface="Calibri"/>
                <a:sym typeface="Calibri"/>
              </a:rPr>
              <a:t>BEHAVIORAL FACTOR ANALYSIS</a:t>
            </a:r>
            <a:endParaRPr b="1" i="0" sz="5400" u="none" cap="none" strike="noStrike">
              <a:solidFill>
                <a:srgbClr val="FD5A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00" y="2736400"/>
            <a:ext cx="11458901" cy="36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/>
        </p:nvSpPr>
        <p:spPr>
          <a:xfrm>
            <a:off x="408000" y="2833200"/>
            <a:ext cx="54363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en-US" sz="1800">
                <a:solidFill>
                  <a:schemeClr val="dk1"/>
                </a:solidFill>
              </a:rPr>
              <a:t>Top 3 locations with the highest number of harsh braking incidents and accident-level events.</a:t>
            </a:r>
            <a:endParaRPr b="1" sz="2500">
              <a:solidFill>
                <a:srgbClr val="313C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7" name="Google Shape;257;p28"/>
          <p:cNvGrpSpPr/>
          <p:nvPr/>
        </p:nvGrpSpPr>
        <p:grpSpPr>
          <a:xfrm>
            <a:off x="6186850" y="2807687"/>
            <a:ext cx="1974751" cy="193800"/>
            <a:chOff x="6720250" y="4026887"/>
            <a:chExt cx="1974751" cy="193800"/>
          </a:xfrm>
        </p:grpSpPr>
        <p:sp>
          <p:nvSpPr>
            <p:cNvPr id="258" name="Google Shape;258;p28"/>
            <p:cNvSpPr txBox="1"/>
            <p:nvPr/>
          </p:nvSpPr>
          <p:spPr>
            <a:xfrm>
              <a:off x="6938801" y="4026887"/>
              <a:ext cx="1756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313C4B"/>
                  </a:solidFill>
                  <a:latin typeface="Calibri"/>
                  <a:ea typeface="Calibri"/>
                  <a:cs typeface="Calibri"/>
                  <a:sym typeface="Calibri"/>
                </a:rPr>
                <a:t>Location 1</a:t>
              </a:r>
              <a:endParaRPr b="1" sz="1400">
                <a:solidFill>
                  <a:srgbClr val="313C4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6720250" y="4050036"/>
              <a:ext cx="147600" cy="147600"/>
            </a:xfrm>
            <a:prstGeom prst="rect">
              <a:avLst/>
            </a:prstGeom>
            <a:solidFill>
              <a:srgbClr val="FD5A27"/>
            </a:solidFill>
            <a:ln cap="flat" cmpd="sng" w="12700">
              <a:solidFill>
                <a:srgbClr val="313C4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28"/>
          <p:cNvSpPr txBox="1"/>
          <p:nvPr/>
        </p:nvSpPr>
        <p:spPr>
          <a:xfrm>
            <a:off x="2200350" y="1402035"/>
            <a:ext cx="77913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FD5A27"/>
                </a:solidFill>
                <a:latin typeface="Calibri"/>
                <a:ea typeface="Calibri"/>
                <a:cs typeface="Calibri"/>
                <a:sym typeface="Calibri"/>
              </a:rPr>
              <a:t>LOCATION ANALYSIS</a:t>
            </a:r>
            <a:endParaRPr b="1" i="0" sz="5400" u="none" cap="none" strike="noStrike">
              <a:solidFill>
                <a:srgbClr val="FD5A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" name="Google Shape;261;p28"/>
          <p:cNvGrpSpPr/>
          <p:nvPr/>
        </p:nvGrpSpPr>
        <p:grpSpPr>
          <a:xfrm>
            <a:off x="6186850" y="3960650"/>
            <a:ext cx="1974751" cy="193800"/>
            <a:chOff x="6720250" y="4026887"/>
            <a:chExt cx="1974751" cy="193800"/>
          </a:xfrm>
        </p:grpSpPr>
        <p:sp>
          <p:nvSpPr>
            <p:cNvPr id="262" name="Google Shape;262;p28"/>
            <p:cNvSpPr txBox="1"/>
            <p:nvPr/>
          </p:nvSpPr>
          <p:spPr>
            <a:xfrm>
              <a:off x="6938801" y="4026887"/>
              <a:ext cx="1756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313C4B"/>
                  </a:solidFill>
                  <a:latin typeface="Calibri"/>
                  <a:ea typeface="Calibri"/>
                  <a:cs typeface="Calibri"/>
                  <a:sym typeface="Calibri"/>
                </a:rPr>
                <a:t>Location 2</a:t>
              </a:r>
              <a:endParaRPr b="1">
                <a:solidFill>
                  <a:srgbClr val="313C4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6720250" y="4050036"/>
              <a:ext cx="147600" cy="147600"/>
            </a:xfrm>
            <a:prstGeom prst="rect">
              <a:avLst/>
            </a:prstGeom>
            <a:solidFill>
              <a:srgbClr val="FD5A27"/>
            </a:solidFill>
            <a:ln cap="flat" cmpd="sng" w="12700">
              <a:solidFill>
                <a:srgbClr val="313C4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28"/>
          <p:cNvGrpSpPr/>
          <p:nvPr/>
        </p:nvGrpSpPr>
        <p:grpSpPr>
          <a:xfrm>
            <a:off x="6186850" y="5256050"/>
            <a:ext cx="1974751" cy="193800"/>
            <a:chOff x="6720250" y="4026887"/>
            <a:chExt cx="1974751" cy="193800"/>
          </a:xfrm>
        </p:grpSpPr>
        <p:sp>
          <p:nvSpPr>
            <p:cNvPr id="265" name="Google Shape;265;p28"/>
            <p:cNvSpPr txBox="1"/>
            <p:nvPr/>
          </p:nvSpPr>
          <p:spPr>
            <a:xfrm>
              <a:off x="6938801" y="4026887"/>
              <a:ext cx="1756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313C4B"/>
                  </a:solidFill>
                  <a:latin typeface="Calibri"/>
                  <a:ea typeface="Calibri"/>
                  <a:cs typeface="Calibri"/>
                  <a:sym typeface="Calibri"/>
                </a:rPr>
                <a:t>Location 3</a:t>
              </a:r>
              <a:endParaRPr b="1">
                <a:solidFill>
                  <a:srgbClr val="313C4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6720250" y="4050036"/>
              <a:ext cx="147600" cy="147600"/>
            </a:xfrm>
            <a:prstGeom prst="rect">
              <a:avLst/>
            </a:prstGeom>
            <a:solidFill>
              <a:srgbClr val="FD5A27"/>
            </a:solidFill>
            <a:ln cap="flat" cmpd="sng" w="12700">
              <a:solidFill>
                <a:srgbClr val="313C4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28"/>
          <p:cNvSpPr txBox="1"/>
          <p:nvPr/>
        </p:nvSpPr>
        <p:spPr>
          <a:xfrm>
            <a:off x="407995" y="2337811"/>
            <a:ext cx="214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D5A27"/>
                </a:solidFill>
                <a:latin typeface="Calibri"/>
                <a:ea typeface="Calibri"/>
                <a:cs typeface="Calibri"/>
                <a:sym typeface="Calibri"/>
              </a:rPr>
              <a:t>KSI + HDA Datasets</a:t>
            </a:r>
            <a:endParaRPr b="1" i="0" sz="2000" u="none" cap="none" strike="noStrike">
              <a:solidFill>
                <a:srgbClr val="FD5A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00" y="3546925"/>
            <a:ext cx="5478300" cy="291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28"/>
          <p:cNvCxnSpPr/>
          <p:nvPr/>
        </p:nvCxnSpPr>
        <p:spPr>
          <a:xfrm>
            <a:off x="6096000" y="66025"/>
            <a:ext cx="0" cy="146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0" name="Google Shape;2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850" y="3001475"/>
            <a:ext cx="5839350" cy="6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6850" y="4154450"/>
            <a:ext cx="5839351" cy="82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6850" y="5493318"/>
            <a:ext cx="5839349" cy="649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 txBox="1"/>
          <p:nvPr/>
        </p:nvSpPr>
        <p:spPr>
          <a:xfrm>
            <a:off x="2200350" y="1402035"/>
            <a:ext cx="77913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FD5A27"/>
                </a:solidFill>
                <a:latin typeface="Calibri"/>
                <a:ea typeface="Calibri"/>
                <a:cs typeface="Calibri"/>
                <a:sym typeface="Calibri"/>
              </a:rPr>
              <a:t>LOCATION ANALYSIS</a:t>
            </a:r>
            <a:endParaRPr b="1" sz="5400">
              <a:solidFill>
                <a:srgbClr val="FD5A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550470" y="3275110"/>
            <a:ext cx="214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D5A27"/>
                </a:solidFill>
                <a:latin typeface="Calibri"/>
                <a:ea typeface="Calibri"/>
                <a:cs typeface="Calibri"/>
                <a:sym typeface="Calibri"/>
              </a:rPr>
              <a:t>KSI + </a:t>
            </a:r>
            <a:r>
              <a:rPr b="1" lang="en-US" sz="2000">
                <a:solidFill>
                  <a:srgbClr val="FD5A27"/>
                </a:solidFill>
                <a:latin typeface="Calibri"/>
                <a:ea typeface="Calibri"/>
                <a:cs typeface="Calibri"/>
                <a:sym typeface="Calibri"/>
              </a:rPr>
              <a:t>HDA Datasets</a:t>
            </a:r>
            <a:endParaRPr b="1" i="0" sz="2000" u="none" cap="none" strike="noStrike">
              <a:solidFill>
                <a:srgbClr val="FD5A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550463" y="3726263"/>
            <a:ext cx="5436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en-US" sz="1800">
                <a:solidFill>
                  <a:schemeClr val="dk1"/>
                </a:solidFill>
              </a:rPr>
              <a:t>Top 3 locations with the highest average </a:t>
            </a:r>
            <a:r>
              <a:rPr b="1" lang="en-US" sz="1800">
                <a:solidFill>
                  <a:schemeClr val="dk1"/>
                </a:solidFill>
              </a:rPr>
              <a:t>severity score (</a:t>
            </a:r>
            <a:r>
              <a:rPr b="1" lang="en-US" sz="1800">
                <a:solidFill>
                  <a:schemeClr val="dk1"/>
                </a:solidFill>
              </a:rPr>
              <a:t>harsh braking incidents + accident-level events + traffic flow</a:t>
            </a:r>
            <a:r>
              <a:rPr b="1" lang="en-US" sz="1800">
                <a:solidFill>
                  <a:schemeClr val="dk1"/>
                </a:solidFill>
              </a:rPr>
              <a:t>)</a:t>
            </a:r>
            <a:r>
              <a:rPr b="1" lang="en-US" sz="1800">
                <a:solidFill>
                  <a:schemeClr val="dk1"/>
                </a:solidFill>
              </a:rPr>
              <a:t>.</a:t>
            </a:r>
            <a:endParaRPr b="1" sz="2500">
              <a:solidFill>
                <a:schemeClr val="dk1"/>
              </a:solidFill>
            </a:endParaRPr>
          </a:p>
        </p:txBody>
      </p:sp>
      <p:cxnSp>
        <p:nvCxnSpPr>
          <p:cNvPr id="280" name="Google Shape;280;p29"/>
          <p:cNvCxnSpPr/>
          <p:nvPr/>
        </p:nvCxnSpPr>
        <p:spPr>
          <a:xfrm>
            <a:off x="6096000" y="66025"/>
            <a:ext cx="0" cy="146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81" name="Google Shape;2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625" y="2665400"/>
            <a:ext cx="5490776" cy="32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/>
          <p:nvPr/>
        </p:nvSpPr>
        <p:spPr>
          <a:xfrm>
            <a:off x="243250" y="2546738"/>
            <a:ext cx="55971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en-US" sz="1800">
                <a:solidFill>
                  <a:schemeClr val="dk1"/>
                </a:solidFill>
              </a:rPr>
              <a:t>Sensitive areas (</a:t>
            </a:r>
            <a:r>
              <a:rPr b="1" lang="en-US" sz="1800">
                <a:solidFill>
                  <a:schemeClr val="dk1"/>
                </a:solidFill>
              </a:rPr>
              <a:t>in close proximity to school, church, community centre, park, etc.) </a:t>
            </a:r>
            <a:r>
              <a:rPr b="1" lang="en-US" sz="1800">
                <a:solidFill>
                  <a:schemeClr val="dk1"/>
                </a:solidFill>
              </a:rPr>
              <a:t>that are particularly risky with respect to more serious accidents. </a:t>
            </a:r>
            <a:endParaRPr b="1" sz="1800">
              <a:solidFill>
                <a:schemeClr val="dk1"/>
              </a:solidFill>
            </a:endParaRPr>
          </a:p>
        </p:txBody>
      </p:sp>
      <p:grpSp>
        <p:nvGrpSpPr>
          <p:cNvPr id="287" name="Google Shape;287;p30"/>
          <p:cNvGrpSpPr/>
          <p:nvPr/>
        </p:nvGrpSpPr>
        <p:grpSpPr>
          <a:xfrm>
            <a:off x="243250" y="4330150"/>
            <a:ext cx="1974751" cy="193800"/>
            <a:chOff x="6720250" y="4026887"/>
            <a:chExt cx="1974751" cy="193800"/>
          </a:xfrm>
        </p:grpSpPr>
        <p:sp>
          <p:nvSpPr>
            <p:cNvPr id="288" name="Google Shape;288;p30"/>
            <p:cNvSpPr txBox="1"/>
            <p:nvPr/>
          </p:nvSpPr>
          <p:spPr>
            <a:xfrm>
              <a:off x="6938801" y="4026887"/>
              <a:ext cx="1756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313C4B"/>
                  </a:solidFill>
                  <a:latin typeface="Calibri"/>
                  <a:ea typeface="Calibri"/>
                  <a:cs typeface="Calibri"/>
                  <a:sym typeface="Calibri"/>
                </a:rPr>
                <a:t>Area 1</a:t>
              </a:r>
              <a:endParaRPr b="1" sz="1400">
                <a:solidFill>
                  <a:srgbClr val="313C4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6720250" y="4050036"/>
              <a:ext cx="147600" cy="147600"/>
            </a:xfrm>
            <a:prstGeom prst="rect">
              <a:avLst/>
            </a:prstGeom>
            <a:solidFill>
              <a:srgbClr val="FD5A27"/>
            </a:solidFill>
            <a:ln cap="flat" cmpd="sng" w="12700">
              <a:solidFill>
                <a:srgbClr val="313C4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30"/>
          <p:cNvSpPr txBox="1"/>
          <p:nvPr/>
        </p:nvSpPr>
        <p:spPr>
          <a:xfrm>
            <a:off x="2200350" y="1402035"/>
            <a:ext cx="77913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FD5A27"/>
                </a:solidFill>
                <a:latin typeface="Calibri"/>
                <a:ea typeface="Calibri"/>
                <a:cs typeface="Calibri"/>
                <a:sym typeface="Calibri"/>
              </a:rPr>
              <a:t>LOCATION ANALYSIS</a:t>
            </a:r>
            <a:endParaRPr b="1" sz="5400">
              <a:solidFill>
                <a:srgbClr val="FD5A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1" name="Google Shape;291;p30"/>
          <p:cNvGrpSpPr/>
          <p:nvPr/>
        </p:nvGrpSpPr>
        <p:grpSpPr>
          <a:xfrm>
            <a:off x="6186928" y="2131868"/>
            <a:ext cx="2204612" cy="193800"/>
            <a:chOff x="6720250" y="4026887"/>
            <a:chExt cx="1974751" cy="193800"/>
          </a:xfrm>
        </p:grpSpPr>
        <p:sp>
          <p:nvSpPr>
            <p:cNvPr id="292" name="Google Shape;292;p30"/>
            <p:cNvSpPr txBox="1"/>
            <p:nvPr/>
          </p:nvSpPr>
          <p:spPr>
            <a:xfrm>
              <a:off x="6938801" y="4026887"/>
              <a:ext cx="1756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313C4B"/>
                  </a:solidFill>
                  <a:latin typeface="Calibri"/>
                  <a:ea typeface="Calibri"/>
                  <a:cs typeface="Calibri"/>
                  <a:sym typeface="Calibri"/>
                </a:rPr>
                <a:t>Area 2</a:t>
              </a:r>
              <a:endParaRPr b="1">
                <a:solidFill>
                  <a:srgbClr val="313C4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6720250" y="4050036"/>
              <a:ext cx="147600" cy="147600"/>
            </a:xfrm>
            <a:prstGeom prst="rect">
              <a:avLst/>
            </a:prstGeom>
            <a:solidFill>
              <a:srgbClr val="FD5A27"/>
            </a:solidFill>
            <a:ln cap="flat" cmpd="sng" w="12700">
              <a:solidFill>
                <a:srgbClr val="313C4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30"/>
          <p:cNvGrpSpPr/>
          <p:nvPr/>
        </p:nvGrpSpPr>
        <p:grpSpPr>
          <a:xfrm>
            <a:off x="6186850" y="4341650"/>
            <a:ext cx="1974751" cy="193800"/>
            <a:chOff x="6720250" y="4026887"/>
            <a:chExt cx="1974751" cy="193800"/>
          </a:xfrm>
        </p:grpSpPr>
        <p:sp>
          <p:nvSpPr>
            <p:cNvPr id="295" name="Google Shape;295;p30"/>
            <p:cNvSpPr txBox="1"/>
            <p:nvPr/>
          </p:nvSpPr>
          <p:spPr>
            <a:xfrm>
              <a:off x="6938801" y="4026887"/>
              <a:ext cx="1756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313C4B"/>
                  </a:solidFill>
                  <a:latin typeface="Calibri"/>
                  <a:ea typeface="Calibri"/>
                  <a:cs typeface="Calibri"/>
                  <a:sym typeface="Calibri"/>
                </a:rPr>
                <a:t>Area 3</a:t>
              </a:r>
              <a:endParaRPr b="1">
                <a:solidFill>
                  <a:srgbClr val="313C4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6720250" y="4050036"/>
              <a:ext cx="147600" cy="147600"/>
            </a:xfrm>
            <a:prstGeom prst="rect">
              <a:avLst/>
            </a:prstGeom>
            <a:solidFill>
              <a:srgbClr val="FD5A27"/>
            </a:solidFill>
            <a:ln cap="flat" cmpd="sng" w="12700">
              <a:solidFill>
                <a:srgbClr val="313C4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97" name="Google Shape;297;p30"/>
          <p:cNvCxnSpPr/>
          <p:nvPr/>
        </p:nvCxnSpPr>
        <p:spPr>
          <a:xfrm>
            <a:off x="6096000" y="66025"/>
            <a:ext cx="0" cy="146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98" name="Google Shape;2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25" y="4633050"/>
            <a:ext cx="5881177" cy="1817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925" y="2342464"/>
            <a:ext cx="5881173" cy="18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9306" y="4638313"/>
            <a:ext cx="5868794" cy="18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31"/>
          <p:cNvCxnSpPr/>
          <p:nvPr/>
        </p:nvCxnSpPr>
        <p:spPr>
          <a:xfrm>
            <a:off x="6102275" y="1047750"/>
            <a:ext cx="0" cy="5676900"/>
          </a:xfrm>
          <a:prstGeom prst="straightConnector1">
            <a:avLst/>
          </a:prstGeom>
          <a:noFill/>
          <a:ln cap="flat" cmpd="sng" w="9525">
            <a:solidFill>
              <a:srgbClr val="FD5A27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06" name="Google Shape;306;p31"/>
          <p:cNvGrpSpPr/>
          <p:nvPr/>
        </p:nvGrpSpPr>
        <p:grpSpPr>
          <a:xfrm>
            <a:off x="6356647" y="1268776"/>
            <a:ext cx="3522000" cy="878131"/>
            <a:chOff x="6310139" y="1794826"/>
            <a:chExt cx="3522000" cy="878131"/>
          </a:xfrm>
        </p:grpSpPr>
        <p:sp>
          <p:nvSpPr>
            <p:cNvPr id="307" name="Google Shape;307;p31"/>
            <p:cNvSpPr txBox="1"/>
            <p:nvPr/>
          </p:nvSpPr>
          <p:spPr>
            <a:xfrm>
              <a:off x="6310139" y="2118857"/>
              <a:ext cx="3426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Increase public awareness on traffic laws and regulations, safe driving practices, and other road </a:t>
              </a: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safety related issues.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31"/>
            <p:cNvSpPr txBox="1"/>
            <p:nvPr/>
          </p:nvSpPr>
          <p:spPr>
            <a:xfrm>
              <a:off x="6310139" y="1794826"/>
              <a:ext cx="3522000" cy="2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Road Safety Campaign</a:t>
              </a:r>
              <a:endPara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p31"/>
          <p:cNvGrpSpPr/>
          <p:nvPr/>
        </p:nvGrpSpPr>
        <p:grpSpPr>
          <a:xfrm>
            <a:off x="2210075" y="2581941"/>
            <a:ext cx="3637861" cy="850409"/>
            <a:chOff x="6194278" y="2291098"/>
            <a:chExt cx="3637861" cy="850409"/>
          </a:xfrm>
        </p:grpSpPr>
        <p:sp>
          <p:nvSpPr>
            <p:cNvPr id="310" name="Google Shape;310;p31"/>
            <p:cNvSpPr txBox="1"/>
            <p:nvPr/>
          </p:nvSpPr>
          <p:spPr>
            <a:xfrm>
              <a:off x="6194278" y="2587407"/>
              <a:ext cx="3637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Increase </a:t>
              </a: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pedestrian</a:t>
              </a: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refuge islands at the areas with higher population of  seniors or other slow moving pedestrians to help them crossing the road safely in 2 phases.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31"/>
            <p:cNvSpPr txBox="1"/>
            <p:nvPr/>
          </p:nvSpPr>
          <p:spPr>
            <a:xfrm>
              <a:off x="6310139" y="2291098"/>
              <a:ext cx="3522000" cy="2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Pedestrian Refuge Islands</a:t>
              </a:r>
              <a:endPara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" name="Google Shape;312;p31"/>
          <p:cNvGrpSpPr/>
          <p:nvPr/>
        </p:nvGrpSpPr>
        <p:grpSpPr>
          <a:xfrm>
            <a:off x="6356650" y="4106406"/>
            <a:ext cx="3522010" cy="794475"/>
            <a:chOff x="6310142" y="4505236"/>
            <a:chExt cx="3522010" cy="794475"/>
          </a:xfrm>
        </p:grpSpPr>
        <p:sp>
          <p:nvSpPr>
            <p:cNvPr id="313" name="Google Shape;313;p31"/>
            <p:cNvSpPr txBox="1"/>
            <p:nvPr/>
          </p:nvSpPr>
          <p:spPr>
            <a:xfrm>
              <a:off x="6310142" y="4745611"/>
              <a:ext cx="3426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Regulates the flow of traffic entering freeways according to current traffic conditions to reduce the number of accidents.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31"/>
            <p:cNvSpPr txBox="1"/>
            <p:nvPr/>
          </p:nvSpPr>
          <p:spPr>
            <a:xfrm>
              <a:off x="6310152" y="4505236"/>
              <a:ext cx="3522000" cy="2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Ramp Metering Systems</a:t>
              </a:r>
              <a:endPara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" name="Google Shape;315;p31"/>
          <p:cNvGrpSpPr/>
          <p:nvPr/>
        </p:nvGrpSpPr>
        <p:grpSpPr>
          <a:xfrm>
            <a:off x="2325936" y="5745421"/>
            <a:ext cx="3521968" cy="665606"/>
            <a:chOff x="6310139" y="2822398"/>
            <a:chExt cx="3521968" cy="665606"/>
          </a:xfrm>
        </p:grpSpPr>
        <p:sp>
          <p:nvSpPr>
            <p:cNvPr id="316" name="Google Shape;316;p31"/>
            <p:cNvSpPr txBox="1"/>
            <p:nvPr/>
          </p:nvSpPr>
          <p:spPr>
            <a:xfrm>
              <a:off x="6405364" y="3118704"/>
              <a:ext cx="3426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ane marking and delineation to i</a:t>
              </a: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ncrease visibility of the drivers at night time and bad weather conditions.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1"/>
            <p:cNvSpPr txBox="1"/>
            <p:nvPr/>
          </p:nvSpPr>
          <p:spPr>
            <a:xfrm>
              <a:off x="6310139" y="2822398"/>
              <a:ext cx="3521968" cy="221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Road Stud</a:t>
              </a:r>
              <a:r>
                <a:rPr b="1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p31"/>
          <p:cNvSpPr/>
          <p:nvPr/>
        </p:nvSpPr>
        <p:spPr>
          <a:xfrm>
            <a:off x="5963745" y="1268770"/>
            <a:ext cx="280500" cy="280500"/>
          </a:xfrm>
          <a:prstGeom prst="ellipse">
            <a:avLst/>
          </a:prstGeom>
          <a:solidFill>
            <a:srgbClr val="313C4B"/>
          </a:solidFill>
          <a:ln cap="flat" cmpd="sng" w="38100">
            <a:solidFill>
              <a:srgbClr val="FD5A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5963745" y="2581950"/>
            <a:ext cx="280500" cy="280500"/>
          </a:xfrm>
          <a:prstGeom prst="ellipse">
            <a:avLst/>
          </a:prstGeom>
          <a:solidFill>
            <a:srgbClr val="313C4B"/>
          </a:solidFill>
          <a:ln cap="flat" cmpd="sng" w="38100">
            <a:solidFill>
              <a:srgbClr val="FD5A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5963745" y="4076955"/>
            <a:ext cx="280500" cy="280500"/>
          </a:xfrm>
          <a:prstGeom prst="ellipse">
            <a:avLst/>
          </a:prstGeom>
          <a:solidFill>
            <a:srgbClr val="313C4B"/>
          </a:solidFill>
          <a:ln cap="flat" cmpd="sng" w="38100">
            <a:solidFill>
              <a:srgbClr val="FD5A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5963745" y="5708960"/>
            <a:ext cx="280500" cy="280500"/>
          </a:xfrm>
          <a:prstGeom prst="ellipse">
            <a:avLst/>
          </a:prstGeom>
          <a:solidFill>
            <a:srgbClr val="313C4B"/>
          </a:solidFill>
          <a:ln cap="flat" cmpd="sng" w="38100">
            <a:solidFill>
              <a:srgbClr val="FD5A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2941550" y="176225"/>
            <a:ext cx="63249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D5A27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 b="1" i="0" sz="5400" u="none" cap="none" strike="noStrike">
              <a:solidFill>
                <a:srgbClr val="FD5A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6550" y="4824448"/>
            <a:ext cx="2889825" cy="1823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925" y="1047750"/>
            <a:ext cx="2707625" cy="16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775" y="4235150"/>
            <a:ext cx="2707625" cy="16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36550" y="2146900"/>
            <a:ext cx="2889825" cy="17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1"/>
          <p:cNvSpPr txBox="1"/>
          <p:nvPr/>
        </p:nvSpPr>
        <p:spPr>
          <a:xfrm>
            <a:off x="6356658" y="5024663"/>
            <a:ext cx="247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i="1"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ITS903 FREEWAY RAMP METERING. 2020-03-26, Ontario. http://www.mto.gov.on.ca/english/publications/pdfs/its903-freeway-ramp-metering.pdf</a:t>
            </a:r>
            <a:endParaRPr i="1"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32"/>
          <p:cNvGrpSpPr/>
          <p:nvPr/>
        </p:nvGrpSpPr>
        <p:grpSpPr>
          <a:xfrm>
            <a:off x="3733850" y="2851991"/>
            <a:ext cx="4724401" cy="974638"/>
            <a:chOff x="3733800" y="3323166"/>
            <a:chExt cx="4724401" cy="974638"/>
          </a:xfrm>
        </p:grpSpPr>
        <p:pic>
          <p:nvPicPr>
            <p:cNvPr id="333" name="Google Shape;333;p32"/>
            <p:cNvPicPr preferRelativeResize="0"/>
            <p:nvPr/>
          </p:nvPicPr>
          <p:blipFill rotWithShape="1">
            <a:blip r:embed="rId3">
              <a:alphaModFix/>
            </a:blip>
            <a:srcRect b="0" l="0" r="0" t="63325"/>
            <a:stretch/>
          </p:blipFill>
          <p:spPr>
            <a:xfrm>
              <a:off x="3733800" y="3323166"/>
              <a:ext cx="4724401" cy="9746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p32"/>
            <p:cNvSpPr/>
            <p:nvPr/>
          </p:nvSpPr>
          <p:spPr>
            <a:xfrm>
              <a:off x="3883546" y="3323166"/>
              <a:ext cx="4425000" cy="583800"/>
            </a:xfrm>
            <a:prstGeom prst="rect">
              <a:avLst/>
            </a:prstGeom>
            <a:solidFill>
              <a:srgbClr val="FD5A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" name="Google Shape;335;p32"/>
          <p:cNvSpPr txBox="1"/>
          <p:nvPr>
            <p:ph idx="1" type="body"/>
          </p:nvPr>
        </p:nvSpPr>
        <p:spPr>
          <a:xfrm>
            <a:off x="2940597" y="2335772"/>
            <a:ext cx="6310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36" name="Google Shape;3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325" y="6336051"/>
            <a:ext cx="1162869" cy="4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04250" y="6336049"/>
            <a:ext cx="1340921" cy="4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73988" y="6131562"/>
            <a:ext cx="594645" cy="6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77075" y="6378289"/>
            <a:ext cx="1768275" cy="3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4276876" y="2456825"/>
            <a:ext cx="3885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en-US" sz="1800"/>
              <a:t>01. Introduction</a:t>
            </a:r>
            <a:endParaRPr sz="1800"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4276876" y="3573375"/>
            <a:ext cx="3885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800"/>
              <a:t>03. Factors Analysis</a:t>
            </a:r>
            <a:endParaRPr sz="1800"/>
          </a:p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4276876" y="4689925"/>
            <a:ext cx="3885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800"/>
              <a:t>05. Recommendations</a:t>
            </a:r>
            <a:endParaRPr sz="1800"/>
          </a:p>
        </p:txBody>
      </p:sp>
      <p:sp>
        <p:nvSpPr>
          <p:cNvPr id="109" name="Google Shape;109;p17"/>
          <p:cNvSpPr txBox="1"/>
          <p:nvPr>
            <p:ph idx="8" type="body"/>
          </p:nvPr>
        </p:nvSpPr>
        <p:spPr>
          <a:xfrm>
            <a:off x="4030208" y="1602343"/>
            <a:ext cx="4131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42900" lvl="0" marL="3429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10" name="Google Shape;110;p17"/>
          <p:cNvSpPr txBox="1"/>
          <p:nvPr>
            <p:ph idx="6" type="body"/>
          </p:nvPr>
        </p:nvSpPr>
        <p:spPr>
          <a:xfrm>
            <a:off x="4276876" y="3015100"/>
            <a:ext cx="3885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800"/>
              <a:t>02. Data Exploration</a:t>
            </a:r>
            <a:endParaRPr sz="1800"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4276876" y="4131650"/>
            <a:ext cx="3885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800"/>
              <a:t>04. Location Analysis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3552750" y="1399023"/>
            <a:ext cx="50865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D5A27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i="0" sz="5400" u="none" cap="none" strike="noStrike">
              <a:solidFill>
                <a:srgbClr val="FD5A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18"/>
          <p:cNvCxnSpPr/>
          <p:nvPr/>
        </p:nvCxnSpPr>
        <p:spPr>
          <a:xfrm>
            <a:off x="6096000" y="5397500"/>
            <a:ext cx="0" cy="1460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" name="Google Shape;118;p18"/>
          <p:cNvCxnSpPr/>
          <p:nvPr/>
        </p:nvCxnSpPr>
        <p:spPr>
          <a:xfrm>
            <a:off x="6096000" y="0"/>
            <a:ext cx="0" cy="1460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" name="Google Shape;119;p18"/>
          <p:cNvSpPr/>
          <p:nvPr/>
        </p:nvSpPr>
        <p:spPr>
          <a:xfrm>
            <a:off x="7209326" y="2856065"/>
            <a:ext cx="4379700" cy="3267900"/>
          </a:xfrm>
          <a:prstGeom prst="rect">
            <a:avLst/>
          </a:prstGeom>
          <a:solidFill>
            <a:srgbClr val="313C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6696149" y="2461462"/>
            <a:ext cx="847500" cy="829800"/>
          </a:xfrm>
          <a:prstGeom prst="ellipse">
            <a:avLst/>
          </a:prstGeom>
          <a:solidFill>
            <a:srgbClr val="FD5A27"/>
          </a:solidFill>
          <a:ln>
            <a:noFill/>
          </a:ln>
          <a:effectLst>
            <a:outerShdw blurRad="101600" sx="95000" rotWithShape="0" algn="l" dist="114300" sy="95000">
              <a:srgbClr val="000000">
                <a:alpha val="6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6917940" y="2652569"/>
            <a:ext cx="460101" cy="422271"/>
          </a:xfrm>
          <a:custGeom>
            <a:rect b="b" l="l" r="r" t="t"/>
            <a:pathLst>
              <a:path extrusionOk="0" h="609" w="664">
                <a:moveTo>
                  <a:pt x="258" y="0"/>
                </a:moveTo>
                <a:cubicBezTo>
                  <a:pt x="258" y="142"/>
                  <a:pt x="258" y="142"/>
                  <a:pt x="258" y="142"/>
                </a:cubicBezTo>
                <a:cubicBezTo>
                  <a:pt x="245" y="139"/>
                  <a:pt x="231" y="137"/>
                  <a:pt x="217" y="137"/>
                </a:cubicBezTo>
                <a:cubicBezTo>
                  <a:pt x="181" y="137"/>
                  <a:pt x="149" y="149"/>
                  <a:pt x="129" y="168"/>
                </a:cubicBezTo>
                <a:cubicBezTo>
                  <a:pt x="101" y="193"/>
                  <a:pt x="105" y="229"/>
                  <a:pt x="106" y="247"/>
                </a:cubicBezTo>
                <a:cubicBezTo>
                  <a:pt x="106" y="248"/>
                  <a:pt x="107" y="250"/>
                  <a:pt x="107" y="252"/>
                </a:cubicBezTo>
                <a:cubicBezTo>
                  <a:pt x="107" y="253"/>
                  <a:pt x="107" y="253"/>
                  <a:pt x="107" y="253"/>
                </a:cubicBezTo>
                <a:cubicBezTo>
                  <a:pt x="108" y="259"/>
                  <a:pt x="108" y="265"/>
                  <a:pt x="109" y="271"/>
                </a:cubicBezTo>
                <a:cubicBezTo>
                  <a:pt x="100" y="274"/>
                  <a:pt x="94" y="283"/>
                  <a:pt x="95" y="292"/>
                </a:cubicBezTo>
                <a:cubicBezTo>
                  <a:pt x="101" y="346"/>
                  <a:pt x="101" y="346"/>
                  <a:pt x="101" y="346"/>
                </a:cubicBezTo>
                <a:cubicBezTo>
                  <a:pt x="102" y="356"/>
                  <a:pt x="110" y="363"/>
                  <a:pt x="120" y="364"/>
                </a:cubicBezTo>
                <a:cubicBezTo>
                  <a:pt x="121" y="371"/>
                  <a:pt x="121" y="379"/>
                  <a:pt x="122" y="386"/>
                </a:cubicBezTo>
                <a:cubicBezTo>
                  <a:pt x="123" y="397"/>
                  <a:pt x="131" y="410"/>
                  <a:pt x="144" y="419"/>
                </a:cubicBezTo>
                <a:cubicBezTo>
                  <a:pt x="144" y="422"/>
                  <a:pt x="145" y="426"/>
                  <a:pt x="145" y="431"/>
                </a:cubicBezTo>
                <a:cubicBezTo>
                  <a:pt x="116" y="434"/>
                  <a:pt x="87" y="438"/>
                  <a:pt x="55" y="444"/>
                </a:cubicBezTo>
                <a:cubicBezTo>
                  <a:pt x="34" y="448"/>
                  <a:pt x="17" y="463"/>
                  <a:pt x="17" y="478"/>
                </a:cubicBezTo>
                <a:cubicBezTo>
                  <a:pt x="12" y="507"/>
                  <a:pt x="10" y="525"/>
                  <a:pt x="8" y="542"/>
                </a:cubicBezTo>
                <a:cubicBezTo>
                  <a:pt x="7" y="560"/>
                  <a:pt x="5" y="577"/>
                  <a:pt x="0" y="606"/>
                </a:cubicBezTo>
                <a:cubicBezTo>
                  <a:pt x="19" y="609"/>
                  <a:pt x="19" y="609"/>
                  <a:pt x="19" y="609"/>
                </a:cubicBezTo>
                <a:cubicBezTo>
                  <a:pt x="24" y="580"/>
                  <a:pt x="26" y="562"/>
                  <a:pt x="28" y="544"/>
                </a:cubicBezTo>
                <a:cubicBezTo>
                  <a:pt x="29" y="527"/>
                  <a:pt x="31" y="509"/>
                  <a:pt x="36" y="481"/>
                </a:cubicBezTo>
                <a:cubicBezTo>
                  <a:pt x="36" y="479"/>
                  <a:pt x="36" y="479"/>
                  <a:pt x="36" y="479"/>
                </a:cubicBezTo>
                <a:cubicBezTo>
                  <a:pt x="36" y="474"/>
                  <a:pt x="45" y="465"/>
                  <a:pt x="58" y="463"/>
                </a:cubicBezTo>
                <a:cubicBezTo>
                  <a:pt x="89" y="457"/>
                  <a:pt x="118" y="453"/>
                  <a:pt x="146" y="450"/>
                </a:cubicBezTo>
                <a:cubicBezTo>
                  <a:pt x="147" y="461"/>
                  <a:pt x="148" y="472"/>
                  <a:pt x="149" y="477"/>
                </a:cubicBezTo>
                <a:cubicBezTo>
                  <a:pt x="149" y="481"/>
                  <a:pt x="149" y="481"/>
                  <a:pt x="149" y="481"/>
                </a:cubicBezTo>
                <a:cubicBezTo>
                  <a:pt x="212" y="536"/>
                  <a:pt x="212" y="536"/>
                  <a:pt x="212" y="536"/>
                </a:cubicBezTo>
                <a:cubicBezTo>
                  <a:pt x="285" y="481"/>
                  <a:pt x="285" y="481"/>
                  <a:pt x="285" y="481"/>
                </a:cubicBezTo>
                <a:cubicBezTo>
                  <a:pt x="286" y="477"/>
                  <a:pt x="286" y="477"/>
                  <a:pt x="286" y="477"/>
                </a:cubicBezTo>
                <a:cubicBezTo>
                  <a:pt x="287" y="472"/>
                  <a:pt x="287" y="461"/>
                  <a:pt x="288" y="450"/>
                </a:cubicBezTo>
                <a:cubicBezTo>
                  <a:pt x="318" y="452"/>
                  <a:pt x="348" y="457"/>
                  <a:pt x="381" y="463"/>
                </a:cubicBezTo>
                <a:cubicBezTo>
                  <a:pt x="394" y="465"/>
                  <a:pt x="403" y="474"/>
                  <a:pt x="403" y="479"/>
                </a:cubicBezTo>
                <a:cubicBezTo>
                  <a:pt x="403" y="481"/>
                  <a:pt x="403" y="481"/>
                  <a:pt x="403" y="481"/>
                </a:cubicBezTo>
                <a:cubicBezTo>
                  <a:pt x="408" y="509"/>
                  <a:pt x="410" y="527"/>
                  <a:pt x="412" y="544"/>
                </a:cubicBezTo>
                <a:cubicBezTo>
                  <a:pt x="413" y="562"/>
                  <a:pt x="415" y="580"/>
                  <a:pt x="420" y="609"/>
                </a:cubicBezTo>
                <a:cubicBezTo>
                  <a:pt x="440" y="606"/>
                  <a:pt x="440" y="606"/>
                  <a:pt x="440" y="606"/>
                </a:cubicBezTo>
                <a:cubicBezTo>
                  <a:pt x="434" y="577"/>
                  <a:pt x="433" y="560"/>
                  <a:pt x="431" y="542"/>
                </a:cubicBezTo>
                <a:cubicBezTo>
                  <a:pt x="429" y="525"/>
                  <a:pt x="427" y="507"/>
                  <a:pt x="423" y="478"/>
                </a:cubicBezTo>
                <a:cubicBezTo>
                  <a:pt x="422" y="463"/>
                  <a:pt x="406" y="448"/>
                  <a:pt x="385" y="444"/>
                </a:cubicBezTo>
                <a:cubicBezTo>
                  <a:pt x="351" y="437"/>
                  <a:pt x="320" y="433"/>
                  <a:pt x="290" y="430"/>
                </a:cubicBezTo>
                <a:cubicBezTo>
                  <a:pt x="290" y="426"/>
                  <a:pt x="290" y="422"/>
                  <a:pt x="291" y="419"/>
                </a:cubicBezTo>
                <a:cubicBezTo>
                  <a:pt x="303" y="409"/>
                  <a:pt x="311" y="397"/>
                  <a:pt x="312" y="387"/>
                </a:cubicBezTo>
                <a:cubicBezTo>
                  <a:pt x="313" y="379"/>
                  <a:pt x="314" y="371"/>
                  <a:pt x="315" y="364"/>
                </a:cubicBezTo>
                <a:cubicBezTo>
                  <a:pt x="324" y="363"/>
                  <a:pt x="332" y="356"/>
                  <a:pt x="333" y="346"/>
                </a:cubicBezTo>
                <a:cubicBezTo>
                  <a:pt x="339" y="292"/>
                  <a:pt x="339" y="292"/>
                  <a:pt x="339" y="292"/>
                </a:cubicBezTo>
                <a:cubicBezTo>
                  <a:pt x="340" y="287"/>
                  <a:pt x="338" y="282"/>
                  <a:pt x="335" y="278"/>
                </a:cubicBezTo>
                <a:cubicBezTo>
                  <a:pt x="332" y="275"/>
                  <a:pt x="329" y="272"/>
                  <a:pt x="325" y="271"/>
                </a:cubicBezTo>
                <a:cubicBezTo>
                  <a:pt x="326" y="265"/>
                  <a:pt x="327" y="258"/>
                  <a:pt x="328" y="251"/>
                </a:cubicBezTo>
                <a:cubicBezTo>
                  <a:pt x="328" y="250"/>
                  <a:pt x="328" y="248"/>
                  <a:pt x="328" y="247"/>
                </a:cubicBezTo>
                <a:cubicBezTo>
                  <a:pt x="330" y="229"/>
                  <a:pt x="333" y="193"/>
                  <a:pt x="306" y="168"/>
                </a:cubicBezTo>
                <a:cubicBezTo>
                  <a:pt x="298" y="161"/>
                  <a:pt x="288" y="154"/>
                  <a:pt x="277" y="149"/>
                </a:cubicBezTo>
                <a:cubicBezTo>
                  <a:pt x="277" y="20"/>
                  <a:pt x="277" y="20"/>
                  <a:pt x="277" y="20"/>
                </a:cubicBezTo>
                <a:cubicBezTo>
                  <a:pt x="645" y="20"/>
                  <a:pt x="645" y="20"/>
                  <a:pt x="645" y="20"/>
                </a:cubicBezTo>
                <a:cubicBezTo>
                  <a:pt x="645" y="293"/>
                  <a:pt x="645" y="293"/>
                  <a:pt x="645" y="293"/>
                </a:cubicBezTo>
                <a:cubicBezTo>
                  <a:pt x="450" y="293"/>
                  <a:pt x="450" y="293"/>
                  <a:pt x="450" y="293"/>
                </a:cubicBezTo>
                <a:cubicBezTo>
                  <a:pt x="373" y="360"/>
                  <a:pt x="373" y="360"/>
                  <a:pt x="373" y="360"/>
                </a:cubicBezTo>
                <a:cubicBezTo>
                  <a:pt x="373" y="297"/>
                  <a:pt x="373" y="297"/>
                  <a:pt x="373" y="297"/>
                </a:cubicBezTo>
                <a:cubicBezTo>
                  <a:pt x="353" y="297"/>
                  <a:pt x="353" y="297"/>
                  <a:pt x="353" y="297"/>
                </a:cubicBezTo>
                <a:cubicBezTo>
                  <a:pt x="353" y="402"/>
                  <a:pt x="353" y="402"/>
                  <a:pt x="353" y="402"/>
                </a:cubicBezTo>
                <a:cubicBezTo>
                  <a:pt x="457" y="313"/>
                  <a:pt x="457" y="313"/>
                  <a:pt x="457" y="313"/>
                </a:cubicBezTo>
                <a:cubicBezTo>
                  <a:pt x="664" y="313"/>
                  <a:pt x="664" y="313"/>
                  <a:pt x="664" y="313"/>
                </a:cubicBezTo>
                <a:cubicBezTo>
                  <a:pt x="664" y="0"/>
                  <a:pt x="664" y="0"/>
                  <a:pt x="664" y="0"/>
                </a:cubicBezTo>
                <a:lnTo>
                  <a:pt x="258" y="0"/>
                </a:lnTo>
                <a:close/>
                <a:moveTo>
                  <a:pt x="320" y="290"/>
                </a:moveTo>
                <a:cubicBezTo>
                  <a:pt x="314" y="344"/>
                  <a:pt x="314" y="344"/>
                  <a:pt x="314" y="344"/>
                </a:cubicBezTo>
                <a:cubicBezTo>
                  <a:pt x="313" y="344"/>
                  <a:pt x="313" y="344"/>
                  <a:pt x="313" y="344"/>
                </a:cubicBezTo>
                <a:cubicBezTo>
                  <a:pt x="313" y="344"/>
                  <a:pt x="313" y="344"/>
                  <a:pt x="313" y="344"/>
                </a:cubicBezTo>
                <a:cubicBezTo>
                  <a:pt x="299" y="329"/>
                  <a:pt x="299" y="329"/>
                  <a:pt x="299" y="329"/>
                </a:cubicBezTo>
                <a:cubicBezTo>
                  <a:pt x="297" y="349"/>
                  <a:pt x="297" y="349"/>
                  <a:pt x="297" y="349"/>
                </a:cubicBezTo>
                <a:cubicBezTo>
                  <a:pt x="295" y="361"/>
                  <a:pt x="294" y="373"/>
                  <a:pt x="293" y="385"/>
                </a:cubicBezTo>
                <a:cubicBezTo>
                  <a:pt x="292" y="390"/>
                  <a:pt x="286" y="398"/>
                  <a:pt x="276" y="405"/>
                </a:cubicBezTo>
                <a:cubicBezTo>
                  <a:pt x="273" y="407"/>
                  <a:pt x="273" y="407"/>
                  <a:pt x="273" y="407"/>
                </a:cubicBezTo>
                <a:cubicBezTo>
                  <a:pt x="272" y="412"/>
                  <a:pt x="272" y="412"/>
                  <a:pt x="272" y="412"/>
                </a:cubicBezTo>
                <a:cubicBezTo>
                  <a:pt x="271" y="418"/>
                  <a:pt x="270" y="431"/>
                  <a:pt x="269" y="444"/>
                </a:cubicBezTo>
                <a:cubicBezTo>
                  <a:pt x="268" y="454"/>
                  <a:pt x="268" y="464"/>
                  <a:pt x="267" y="471"/>
                </a:cubicBezTo>
                <a:cubicBezTo>
                  <a:pt x="213" y="511"/>
                  <a:pt x="213" y="511"/>
                  <a:pt x="213" y="511"/>
                </a:cubicBezTo>
                <a:cubicBezTo>
                  <a:pt x="167" y="471"/>
                  <a:pt x="167" y="471"/>
                  <a:pt x="167" y="471"/>
                </a:cubicBezTo>
                <a:cubicBezTo>
                  <a:pt x="167" y="465"/>
                  <a:pt x="166" y="454"/>
                  <a:pt x="165" y="444"/>
                </a:cubicBezTo>
                <a:cubicBezTo>
                  <a:pt x="165" y="439"/>
                  <a:pt x="165" y="434"/>
                  <a:pt x="164" y="429"/>
                </a:cubicBezTo>
                <a:cubicBezTo>
                  <a:pt x="192" y="443"/>
                  <a:pt x="192" y="443"/>
                  <a:pt x="192" y="443"/>
                </a:cubicBezTo>
                <a:cubicBezTo>
                  <a:pt x="243" y="443"/>
                  <a:pt x="243" y="443"/>
                  <a:pt x="243" y="443"/>
                </a:cubicBezTo>
                <a:cubicBezTo>
                  <a:pt x="243" y="424"/>
                  <a:pt x="243" y="424"/>
                  <a:pt x="243" y="424"/>
                </a:cubicBezTo>
                <a:cubicBezTo>
                  <a:pt x="196" y="424"/>
                  <a:pt x="196" y="424"/>
                  <a:pt x="196" y="424"/>
                </a:cubicBezTo>
                <a:cubicBezTo>
                  <a:pt x="156" y="403"/>
                  <a:pt x="156" y="403"/>
                  <a:pt x="156" y="403"/>
                </a:cubicBezTo>
                <a:cubicBezTo>
                  <a:pt x="156" y="403"/>
                  <a:pt x="156" y="403"/>
                  <a:pt x="156" y="403"/>
                </a:cubicBezTo>
                <a:cubicBezTo>
                  <a:pt x="147" y="397"/>
                  <a:pt x="142" y="389"/>
                  <a:pt x="142" y="384"/>
                </a:cubicBezTo>
                <a:cubicBezTo>
                  <a:pt x="140" y="373"/>
                  <a:pt x="139" y="361"/>
                  <a:pt x="138" y="349"/>
                </a:cubicBezTo>
                <a:cubicBezTo>
                  <a:pt x="135" y="329"/>
                  <a:pt x="135" y="329"/>
                  <a:pt x="135" y="329"/>
                </a:cubicBezTo>
                <a:cubicBezTo>
                  <a:pt x="120" y="344"/>
                  <a:pt x="120" y="344"/>
                  <a:pt x="120" y="344"/>
                </a:cubicBezTo>
                <a:cubicBezTo>
                  <a:pt x="115" y="290"/>
                  <a:pt x="115" y="290"/>
                  <a:pt x="115" y="290"/>
                </a:cubicBezTo>
                <a:cubicBezTo>
                  <a:pt x="132" y="299"/>
                  <a:pt x="132" y="299"/>
                  <a:pt x="132" y="299"/>
                </a:cubicBezTo>
                <a:cubicBezTo>
                  <a:pt x="130" y="281"/>
                  <a:pt x="130" y="281"/>
                  <a:pt x="130" y="281"/>
                </a:cubicBezTo>
                <a:cubicBezTo>
                  <a:pt x="141" y="281"/>
                  <a:pt x="141" y="281"/>
                  <a:pt x="141" y="281"/>
                </a:cubicBezTo>
                <a:cubicBezTo>
                  <a:pt x="141" y="221"/>
                  <a:pt x="141" y="221"/>
                  <a:pt x="141" y="221"/>
                </a:cubicBezTo>
                <a:cubicBezTo>
                  <a:pt x="141" y="216"/>
                  <a:pt x="145" y="212"/>
                  <a:pt x="151" y="212"/>
                </a:cubicBezTo>
                <a:cubicBezTo>
                  <a:pt x="283" y="212"/>
                  <a:pt x="283" y="212"/>
                  <a:pt x="283" y="212"/>
                </a:cubicBezTo>
                <a:cubicBezTo>
                  <a:pt x="289" y="212"/>
                  <a:pt x="293" y="216"/>
                  <a:pt x="293" y="221"/>
                </a:cubicBezTo>
                <a:cubicBezTo>
                  <a:pt x="293" y="281"/>
                  <a:pt x="293" y="281"/>
                  <a:pt x="293" y="281"/>
                </a:cubicBezTo>
                <a:cubicBezTo>
                  <a:pt x="305" y="281"/>
                  <a:pt x="305" y="281"/>
                  <a:pt x="305" y="281"/>
                </a:cubicBezTo>
                <a:cubicBezTo>
                  <a:pt x="303" y="299"/>
                  <a:pt x="303" y="299"/>
                  <a:pt x="303" y="299"/>
                </a:cubicBezTo>
                <a:lnTo>
                  <a:pt x="320" y="290"/>
                </a:lnTo>
                <a:close/>
                <a:moveTo>
                  <a:pt x="306" y="203"/>
                </a:moveTo>
                <a:cubicBezTo>
                  <a:pt x="301" y="197"/>
                  <a:pt x="293" y="192"/>
                  <a:pt x="283" y="192"/>
                </a:cubicBezTo>
                <a:cubicBezTo>
                  <a:pt x="151" y="192"/>
                  <a:pt x="151" y="192"/>
                  <a:pt x="151" y="192"/>
                </a:cubicBezTo>
                <a:cubicBezTo>
                  <a:pt x="142" y="192"/>
                  <a:pt x="134" y="196"/>
                  <a:pt x="129" y="203"/>
                </a:cubicBezTo>
                <a:cubicBezTo>
                  <a:pt x="131" y="195"/>
                  <a:pt x="136" y="188"/>
                  <a:pt x="142" y="182"/>
                </a:cubicBezTo>
                <a:cubicBezTo>
                  <a:pt x="159" y="166"/>
                  <a:pt x="187" y="156"/>
                  <a:pt x="217" y="156"/>
                </a:cubicBezTo>
                <a:cubicBezTo>
                  <a:pt x="248" y="156"/>
                  <a:pt x="276" y="166"/>
                  <a:pt x="292" y="183"/>
                </a:cubicBezTo>
                <a:cubicBezTo>
                  <a:pt x="299" y="189"/>
                  <a:pt x="303" y="196"/>
                  <a:pt x="306" y="203"/>
                </a:cubicBezTo>
                <a:close/>
                <a:moveTo>
                  <a:pt x="580" y="94"/>
                </a:moveTo>
                <a:cubicBezTo>
                  <a:pt x="342" y="94"/>
                  <a:pt x="342" y="94"/>
                  <a:pt x="342" y="94"/>
                </a:cubicBezTo>
                <a:cubicBezTo>
                  <a:pt x="342" y="113"/>
                  <a:pt x="342" y="113"/>
                  <a:pt x="342" y="113"/>
                </a:cubicBezTo>
                <a:cubicBezTo>
                  <a:pt x="580" y="113"/>
                  <a:pt x="580" y="113"/>
                  <a:pt x="580" y="113"/>
                </a:cubicBezTo>
                <a:lnTo>
                  <a:pt x="580" y="94"/>
                </a:lnTo>
                <a:close/>
                <a:moveTo>
                  <a:pt x="342" y="171"/>
                </a:moveTo>
                <a:cubicBezTo>
                  <a:pt x="580" y="171"/>
                  <a:pt x="580" y="171"/>
                  <a:pt x="580" y="171"/>
                </a:cubicBezTo>
                <a:cubicBezTo>
                  <a:pt x="580" y="151"/>
                  <a:pt x="580" y="151"/>
                  <a:pt x="580" y="151"/>
                </a:cubicBezTo>
                <a:cubicBezTo>
                  <a:pt x="342" y="151"/>
                  <a:pt x="342" y="151"/>
                  <a:pt x="342" y="151"/>
                </a:cubicBezTo>
                <a:lnTo>
                  <a:pt x="342" y="171"/>
                </a:lnTo>
                <a:close/>
                <a:moveTo>
                  <a:pt x="342" y="228"/>
                </a:moveTo>
                <a:cubicBezTo>
                  <a:pt x="580" y="228"/>
                  <a:pt x="580" y="228"/>
                  <a:pt x="580" y="228"/>
                </a:cubicBezTo>
                <a:cubicBezTo>
                  <a:pt x="580" y="209"/>
                  <a:pt x="580" y="209"/>
                  <a:pt x="580" y="209"/>
                </a:cubicBezTo>
                <a:cubicBezTo>
                  <a:pt x="342" y="209"/>
                  <a:pt x="342" y="209"/>
                  <a:pt x="342" y="209"/>
                </a:cubicBezTo>
                <a:lnTo>
                  <a:pt x="342" y="22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7543798" y="3311711"/>
            <a:ext cx="3737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Research Questions: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are the most accident / hazardous-prone locations? 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factors are most important to focus on?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Are there sensitive areas that are particularly risky with respect to more serious accidents?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" name="Google Shape;123;p18"/>
          <p:cNvGrpSpPr/>
          <p:nvPr/>
        </p:nvGrpSpPr>
        <p:grpSpPr>
          <a:xfrm>
            <a:off x="645579" y="2330481"/>
            <a:ext cx="4864701" cy="3901118"/>
            <a:chOff x="2325936" y="590550"/>
            <a:chExt cx="7552711" cy="5721793"/>
          </a:xfrm>
        </p:grpSpPr>
        <p:cxnSp>
          <p:nvCxnSpPr>
            <p:cNvPr id="124" name="Google Shape;124;p18"/>
            <p:cNvCxnSpPr/>
            <p:nvPr/>
          </p:nvCxnSpPr>
          <p:spPr>
            <a:xfrm>
              <a:off x="6102275" y="590550"/>
              <a:ext cx="0" cy="5676900"/>
            </a:xfrm>
            <a:prstGeom prst="straightConnector1">
              <a:avLst/>
            </a:prstGeom>
            <a:noFill/>
            <a:ln cap="flat" cmpd="sng" w="9525">
              <a:solidFill>
                <a:srgbClr val="FD5A2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25" name="Google Shape;125;p18"/>
            <p:cNvGrpSpPr/>
            <p:nvPr/>
          </p:nvGrpSpPr>
          <p:grpSpPr>
            <a:xfrm>
              <a:off x="6356647" y="837091"/>
              <a:ext cx="3522000" cy="838106"/>
              <a:chOff x="6310139" y="1319691"/>
              <a:chExt cx="3522000" cy="838106"/>
            </a:xfrm>
          </p:grpSpPr>
          <p:sp>
            <p:nvSpPr>
              <p:cNvPr id="126" name="Google Shape;126;p18"/>
              <p:cNvSpPr txBox="1"/>
              <p:nvPr/>
            </p:nvSpPr>
            <p:spPr>
              <a:xfrm>
                <a:off x="6310139" y="1615997"/>
                <a:ext cx="3426600" cy="54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KSI – Killed or Severely Injured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Hazardous Driving Area Dataset</a:t>
                </a:r>
                <a:r>
                  <a:rPr b="0" i="0" lang="en-US" sz="12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b="0" i="0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8"/>
              <p:cNvSpPr txBox="1"/>
              <p:nvPr/>
            </p:nvSpPr>
            <p:spPr>
              <a:xfrm>
                <a:off x="6310139" y="1319691"/>
                <a:ext cx="3522000" cy="32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</a:t>
                </a:r>
                <a:endParaRPr b="1" i="0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" name="Google Shape;128;p18"/>
            <p:cNvGrpSpPr/>
            <p:nvPr/>
          </p:nvGrpSpPr>
          <p:grpSpPr>
            <a:xfrm>
              <a:off x="2325936" y="2061512"/>
              <a:ext cx="3522000" cy="1109006"/>
              <a:chOff x="6310139" y="2227869"/>
              <a:chExt cx="3522000" cy="1109006"/>
            </a:xfrm>
          </p:grpSpPr>
          <p:sp>
            <p:nvSpPr>
              <p:cNvPr id="129" name="Google Shape;129;p18"/>
              <p:cNvSpPr txBox="1"/>
              <p:nvPr/>
            </p:nvSpPr>
            <p:spPr>
              <a:xfrm>
                <a:off x="6405364" y="2524175"/>
                <a:ext cx="3426600" cy="81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Manipulation</a:t>
                </a: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Exploration</a:t>
                </a: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8"/>
              <p:cNvSpPr txBox="1"/>
              <p:nvPr/>
            </p:nvSpPr>
            <p:spPr>
              <a:xfrm>
                <a:off x="6310139" y="2227869"/>
                <a:ext cx="3522000" cy="32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Preparation</a:t>
                </a:r>
                <a:endParaRPr b="1" i="0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" name="Google Shape;131;p18"/>
            <p:cNvGrpSpPr/>
            <p:nvPr/>
          </p:nvGrpSpPr>
          <p:grpSpPr>
            <a:xfrm>
              <a:off x="6356647" y="3312700"/>
              <a:ext cx="3522000" cy="1109006"/>
              <a:chOff x="6310139" y="4168730"/>
              <a:chExt cx="3522000" cy="1109006"/>
            </a:xfrm>
          </p:grpSpPr>
          <p:sp>
            <p:nvSpPr>
              <p:cNvPr id="132" name="Google Shape;132;p18"/>
              <p:cNvSpPr txBox="1"/>
              <p:nvPr/>
            </p:nvSpPr>
            <p:spPr>
              <a:xfrm>
                <a:off x="6310139" y="4465036"/>
                <a:ext cx="3426600" cy="81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Environmental &amp; Behavioural Descriptive Analysis</a:t>
                </a: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8"/>
              <p:cNvSpPr txBox="1"/>
              <p:nvPr/>
            </p:nvSpPr>
            <p:spPr>
              <a:xfrm>
                <a:off x="6310139" y="4168730"/>
                <a:ext cx="3522000" cy="32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Factors A</a:t>
                </a:r>
                <a:r>
                  <a:rPr b="1"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nalysis</a:t>
                </a:r>
                <a:endParaRPr b="1" i="0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18"/>
            <p:cNvGrpSpPr/>
            <p:nvPr/>
          </p:nvGrpSpPr>
          <p:grpSpPr>
            <a:xfrm>
              <a:off x="6333558" y="5745137"/>
              <a:ext cx="3545080" cy="567206"/>
              <a:chOff x="10317761" y="3279314"/>
              <a:chExt cx="3545080" cy="567206"/>
            </a:xfrm>
          </p:grpSpPr>
          <p:sp>
            <p:nvSpPr>
              <p:cNvPr id="135" name="Google Shape;135;p18"/>
              <p:cNvSpPr txBox="1"/>
              <p:nvPr/>
            </p:nvSpPr>
            <p:spPr>
              <a:xfrm>
                <a:off x="10317761" y="3575620"/>
                <a:ext cx="3426600" cy="2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Recommendations</a:t>
                </a:r>
                <a:endParaRPr b="0" i="0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8"/>
              <p:cNvSpPr txBox="1"/>
              <p:nvPr/>
            </p:nvSpPr>
            <p:spPr>
              <a:xfrm>
                <a:off x="10340841" y="3279314"/>
                <a:ext cx="3522000" cy="32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Findings</a:t>
                </a:r>
                <a:endParaRPr b="1" i="0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7" name="Google Shape;137;p18"/>
            <p:cNvSpPr/>
            <p:nvPr/>
          </p:nvSpPr>
          <p:spPr>
            <a:xfrm>
              <a:off x="5962037" y="880275"/>
              <a:ext cx="280500" cy="280500"/>
            </a:xfrm>
            <a:prstGeom prst="ellipse">
              <a:avLst/>
            </a:prstGeom>
            <a:solidFill>
              <a:srgbClr val="313C4B"/>
            </a:solidFill>
            <a:ln cap="flat" cmpd="sng" w="38100">
              <a:solidFill>
                <a:srgbClr val="FD5A27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962037" y="2061507"/>
              <a:ext cx="280500" cy="280500"/>
            </a:xfrm>
            <a:prstGeom prst="ellipse">
              <a:avLst/>
            </a:prstGeom>
            <a:solidFill>
              <a:srgbClr val="313C4B"/>
            </a:solidFill>
            <a:ln cap="flat" cmpd="sng" w="38100">
              <a:solidFill>
                <a:srgbClr val="FD5A27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5961998" y="4563690"/>
              <a:ext cx="280500" cy="280500"/>
            </a:xfrm>
            <a:prstGeom prst="ellipse">
              <a:avLst/>
            </a:prstGeom>
            <a:solidFill>
              <a:srgbClr val="313C4B"/>
            </a:solidFill>
            <a:ln cap="flat" cmpd="sng" w="38100">
              <a:solidFill>
                <a:srgbClr val="FD5A27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5963745" y="5745123"/>
              <a:ext cx="280500" cy="280500"/>
            </a:xfrm>
            <a:prstGeom prst="ellipse">
              <a:avLst/>
            </a:prstGeom>
            <a:solidFill>
              <a:srgbClr val="313C4B"/>
            </a:solidFill>
            <a:ln cap="flat" cmpd="sng" w="38100">
              <a:solidFill>
                <a:srgbClr val="FD5A27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18"/>
          <p:cNvSpPr/>
          <p:nvPr/>
        </p:nvSpPr>
        <p:spPr>
          <a:xfrm>
            <a:off x="2987591" y="4186441"/>
            <a:ext cx="180600" cy="191100"/>
          </a:xfrm>
          <a:prstGeom prst="ellipse">
            <a:avLst/>
          </a:prstGeom>
          <a:solidFill>
            <a:srgbClr val="313C4B"/>
          </a:solidFill>
          <a:ln cap="flat" cmpd="sng" w="38100">
            <a:solidFill>
              <a:srgbClr val="FD5A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" name="Google Shape;142;p18"/>
          <p:cNvGrpSpPr/>
          <p:nvPr/>
        </p:nvGrpSpPr>
        <p:grpSpPr>
          <a:xfrm>
            <a:off x="645579" y="5071333"/>
            <a:ext cx="2268520" cy="386721"/>
            <a:chOff x="6310139" y="6094325"/>
            <a:chExt cx="3522000" cy="567206"/>
          </a:xfrm>
        </p:grpSpPr>
        <p:sp>
          <p:nvSpPr>
            <p:cNvPr id="143" name="Google Shape;143;p18"/>
            <p:cNvSpPr txBox="1"/>
            <p:nvPr/>
          </p:nvSpPr>
          <p:spPr>
            <a:xfrm>
              <a:off x="6405364" y="6390631"/>
              <a:ext cx="34266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Sensitive 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Locations </a:t>
              </a: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/ A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reas</a:t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8"/>
            <p:cNvSpPr txBox="1"/>
            <p:nvPr/>
          </p:nvSpPr>
          <p:spPr>
            <a:xfrm>
              <a:off x="6310139" y="6094325"/>
              <a:ext cx="35220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Location Analysis </a:t>
              </a:r>
              <a:endPara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/>
        </p:nvSpPr>
        <p:spPr>
          <a:xfrm>
            <a:off x="2200350" y="1402035"/>
            <a:ext cx="77913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D5A27"/>
                </a:solidFill>
                <a:latin typeface="Calibri"/>
                <a:ea typeface="Calibri"/>
                <a:cs typeface="Calibri"/>
                <a:sym typeface="Calibri"/>
              </a:rPr>
              <a:t>DATA EXPLORATION</a:t>
            </a:r>
            <a:endParaRPr b="1" i="0" sz="5400" u="none" cap="none" strike="noStrike">
              <a:solidFill>
                <a:srgbClr val="FD5A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" name="Google Shape;150;p19"/>
          <p:cNvCxnSpPr/>
          <p:nvPr/>
        </p:nvCxnSpPr>
        <p:spPr>
          <a:xfrm>
            <a:off x="6096000" y="5397500"/>
            <a:ext cx="0" cy="146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1" name="Google Shape;151;p19"/>
          <p:cNvCxnSpPr/>
          <p:nvPr/>
        </p:nvCxnSpPr>
        <p:spPr>
          <a:xfrm>
            <a:off x="6096000" y="0"/>
            <a:ext cx="0" cy="146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2" name="Google Shape;152;p19"/>
          <p:cNvCxnSpPr/>
          <p:nvPr/>
        </p:nvCxnSpPr>
        <p:spPr>
          <a:xfrm>
            <a:off x="6102275" y="2263140"/>
            <a:ext cx="0" cy="4004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153" name="Google Shape;153;p19"/>
          <p:cNvSpPr txBox="1"/>
          <p:nvPr/>
        </p:nvSpPr>
        <p:spPr>
          <a:xfrm>
            <a:off x="301637" y="4359557"/>
            <a:ext cx="2378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13C4B"/>
                </a:solidFill>
                <a:latin typeface="Calibri"/>
                <a:ea typeface="Calibri"/>
                <a:cs typeface="Calibri"/>
                <a:sym typeface="Calibri"/>
              </a:rPr>
              <a:t>Fatal accidents</a:t>
            </a:r>
            <a:endParaRPr b="1" i="0" sz="1600" u="none" cap="none" strike="noStrike">
              <a:solidFill>
                <a:srgbClr val="313C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381808" y="5993208"/>
            <a:ext cx="5412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January and September have much higher frequency of fatal accidents than others.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381808" y="3698920"/>
            <a:ext cx="5185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within a year, June, August, September, and October are higher than the others.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6313951" y="3698925"/>
            <a:ext cx="567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overall number of KSI incidents fluctuates every year until both fatal and non-fatal cases have reduced in recent years.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726" y="2314468"/>
            <a:ext cx="5601039" cy="111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382" y="4773272"/>
            <a:ext cx="5672382" cy="113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1171" y="4524426"/>
            <a:ext cx="5753482" cy="119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9887" y="2162076"/>
            <a:ext cx="5836051" cy="134999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6313941" y="5993209"/>
            <a:ext cx="4965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Friday has a higher of total accidents within a week.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/>
          <p:nvPr/>
        </p:nvSpPr>
        <p:spPr>
          <a:xfrm>
            <a:off x="0" y="4327042"/>
            <a:ext cx="12192000" cy="2393798"/>
          </a:xfrm>
          <a:prstGeom prst="rect">
            <a:avLst/>
          </a:prstGeom>
          <a:solidFill>
            <a:srgbClr val="D8D8D8">
              <a:alpha val="3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1400750" y="1360275"/>
            <a:ext cx="94359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D5A27"/>
                </a:solidFill>
                <a:latin typeface="Calibri"/>
                <a:ea typeface="Calibri"/>
                <a:cs typeface="Calibri"/>
                <a:sym typeface="Calibri"/>
              </a:rPr>
              <a:t>DATA EXPLORATION</a:t>
            </a:r>
            <a:endParaRPr b="1" i="0" sz="5400" u="none" cap="none" strike="noStrike">
              <a:solidFill>
                <a:srgbClr val="FD5A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p20"/>
          <p:cNvCxnSpPr/>
          <p:nvPr/>
        </p:nvCxnSpPr>
        <p:spPr>
          <a:xfrm>
            <a:off x="6096000" y="5397500"/>
            <a:ext cx="0" cy="146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" name="Google Shape;169;p20"/>
          <p:cNvCxnSpPr/>
          <p:nvPr/>
        </p:nvCxnSpPr>
        <p:spPr>
          <a:xfrm>
            <a:off x="6096000" y="0"/>
            <a:ext cx="0" cy="146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825" y="2108475"/>
            <a:ext cx="3366774" cy="21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700" y="2145263"/>
            <a:ext cx="3766580" cy="205141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/>
        </p:nvSpPr>
        <p:spPr>
          <a:xfrm>
            <a:off x="669975" y="4600400"/>
            <a:ext cx="4711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Based on KSI dataset: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Toronto and East York districts have the most accidents - 35%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Waterfront Communities has the highest number of accidents - 3.7%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West Humber-Clairville - 2.9%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Bay Street Corridor - 2.4%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2238800" y="3839225"/>
            <a:ext cx="287700" cy="15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113050" y="3227825"/>
            <a:ext cx="287700" cy="15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2335825" y="3623450"/>
            <a:ext cx="287700" cy="15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 rot="634317">
            <a:off x="7653868" y="3064949"/>
            <a:ext cx="287785" cy="15321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 rot="940469">
            <a:off x="8245781" y="2902907"/>
            <a:ext cx="287595" cy="1530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 rot="1350022">
            <a:off x="8567017" y="2664732"/>
            <a:ext cx="287701" cy="15293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"/>
          <p:cNvSpPr txBox="1"/>
          <p:nvPr/>
        </p:nvSpPr>
        <p:spPr>
          <a:xfrm>
            <a:off x="6810225" y="4512650"/>
            <a:ext cx="4711800" cy="20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Based on 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Hazardous Driving Area dataset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43.766, -79.363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43.713, -79.538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43.737, -79.432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Common features: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401 freeway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Ramp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0" y="2032507"/>
            <a:ext cx="4838333" cy="4665473"/>
          </a:xfrm>
          <a:prstGeom prst="rect">
            <a:avLst/>
          </a:prstGeom>
          <a:solidFill>
            <a:srgbClr val="D8D8D8">
              <a:alpha val="3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2200350" y="1402035"/>
            <a:ext cx="77913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D5A27"/>
                </a:solidFill>
                <a:latin typeface="Calibri"/>
                <a:ea typeface="Calibri"/>
                <a:cs typeface="Calibri"/>
                <a:sym typeface="Calibri"/>
              </a:rPr>
              <a:t>DATA EXPLORATION</a:t>
            </a:r>
            <a:endParaRPr b="1" i="0" sz="5400" u="none" cap="none" strike="noStrike">
              <a:solidFill>
                <a:srgbClr val="FD5A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p21"/>
          <p:cNvCxnSpPr/>
          <p:nvPr/>
        </p:nvCxnSpPr>
        <p:spPr>
          <a:xfrm>
            <a:off x="6096000" y="5397500"/>
            <a:ext cx="0" cy="146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" name="Google Shape;187;p21"/>
          <p:cNvCxnSpPr/>
          <p:nvPr/>
        </p:nvCxnSpPr>
        <p:spPr>
          <a:xfrm>
            <a:off x="6096000" y="0"/>
            <a:ext cx="0" cy="146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8" name="Google Shape;188;p21"/>
          <p:cNvPicPr preferRelativeResize="0"/>
          <p:nvPr/>
        </p:nvPicPr>
        <p:blipFill rotWithShape="1">
          <a:blip r:embed="rId3">
            <a:alphaModFix/>
          </a:blip>
          <a:srcRect b="4598" l="0" r="0" t="0"/>
          <a:stretch/>
        </p:blipFill>
        <p:spPr>
          <a:xfrm>
            <a:off x="5196841" y="2150235"/>
            <a:ext cx="6650301" cy="448839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1586051" y="4825493"/>
            <a:ext cx="3326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13C4B"/>
                </a:solidFill>
                <a:latin typeface="Calibri"/>
                <a:ea typeface="Calibri"/>
                <a:cs typeface="Calibri"/>
                <a:sym typeface="Calibri"/>
              </a:rPr>
              <a:t>Dry Road Condition – 79%</a:t>
            </a:r>
            <a:endParaRPr b="1" i="0" sz="2000" u="none" cap="none" strike="noStrike">
              <a:solidFill>
                <a:srgbClr val="313C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1153800" y="4246083"/>
            <a:ext cx="3326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D5A27"/>
                </a:solidFill>
                <a:latin typeface="Calibri"/>
                <a:ea typeface="Calibri"/>
                <a:cs typeface="Calibri"/>
                <a:sym typeface="Calibri"/>
              </a:rPr>
              <a:t>Clear Visibility – 85%</a:t>
            </a:r>
            <a:endParaRPr b="1" i="0" sz="2000" u="none" cap="none" strike="noStrike">
              <a:solidFill>
                <a:srgbClr val="FD5A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372570" y="3117439"/>
            <a:ext cx="3326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D5A27"/>
                </a:solidFill>
                <a:latin typeface="Calibri"/>
                <a:ea typeface="Calibri"/>
                <a:cs typeface="Calibri"/>
                <a:sym typeface="Calibri"/>
              </a:rPr>
              <a:t>Daylight – 58%</a:t>
            </a:r>
            <a:endParaRPr b="1" i="0" sz="2000" u="none" cap="none" strike="noStrike">
              <a:solidFill>
                <a:srgbClr val="FD5A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787515" y="3666673"/>
            <a:ext cx="3326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13C4B"/>
                </a:solidFill>
                <a:latin typeface="Calibri"/>
                <a:ea typeface="Calibri"/>
                <a:cs typeface="Calibri"/>
                <a:sym typeface="Calibri"/>
              </a:rPr>
              <a:t>Intersection – 72%</a:t>
            </a:r>
            <a:endParaRPr b="1" i="0" sz="2000" u="none" cap="none" strike="noStrike">
              <a:solidFill>
                <a:srgbClr val="313C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/>
        </p:nvSpPr>
        <p:spPr>
          <a:xfrm>
            <a:off x="2200350" y="1402035"/>
            <a:ext cx="77913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D5A27"/>
                </a:solidFill>
                <a:latin typeface="Calibri"/>
                <a:ea typeface="Calibri"/>
                <a:cs typeface="Calibri"/>
                <a:sym typeface="Calibri"/>
              </a:rPr>
              <a:t>DATA EXPLORATION</a:t>
            </a:r>
            <a:endParaRPr b="1" i="0" sz="5400" u="none" cap="none" strike="noStrike">
              <a:solidFill>
                <a:srgbClr val="FD5A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98;p22"/>
          <p:cNvCxnSpPr/>
          <p:nvPr/>
        </p:nvCxnSpPr>
        <p:spPr>
          <a:xfrm>
            <a:off x="6096000" y="5397500"/>
            <a:ext cx="0" cy="146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" name="Google Shape;199;p22"/>
          <p:cNvCxnSpPr/>
          <p:nvPr/>
        </p:nvCxnSpPr>
        <p:spPr>
          <a:xfrm>
            <a:off x="6096000" y="0"/>
            <a:ext cx="0" cy="146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0" name="Google Shape;20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828" y="2365797"/>
            <a:ext cx="4268351" cy="28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0693" y="3327905"/>
            <a:ext cx="4337850" cy="273273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915330" y="5647225"/>
            <a:ext cx="413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D5A27"/>
                </a:solidFill>
                <a:latin typeface="Calibri"/>
                <a:ea typeface="Calibri"/>
                <a:cs typeface="Calibri"/>
                <a:sym typeface="Calibri"/>
              </a:rPr>
              <a:t>Involvement type - 20% is pedestrian</a:t>
            </a:r>
            <a:endParaRPr b="1" i="0" sz="2000" u="none" cap="none" strike="noStrike">
              <a:solidFill>
                <a:srgbClr val="FD5A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6887524" y="2533625"/>
            <a:ext cx="464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13C4B"/>
                </a:solidFill>
                <a:latin typeface="Calibri"/>
                <a:ea typeface="Calibri"/>
                <a:cs typeface="Calibri"/>
                <a:sym typeface="Calibri"/>
              </a:rPr>
              <a:t>Impact type – 36% is pedestrian collision</a:t>
            </a:r>
            <a:endParaRPr b="1" i="0" sz="2000" u="none" cap="none" strike="noStrike">
              <a:solidFill>
                <a:srgbClr val="313C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/>
        </p:nvSpPr>
        <p:spPr>
          <a:xfrm>
            <a:off x="919650" y="1382950"/>
            <a:ext cx="10352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D5A27"/>
                </a:solidFill>
                <a:latin typeface="Calibri"/>
                <a:ea typeface="Calibri"/>
                <a:cs typeface="Calibri"/>
                <a:sym typeface="Calibri"/>
              </a:rPr>
              <a:t>FACTORS ANALYSIS</a:t>
            </a:r>
            <a:endParaRPr b="1" i="0" sz="5400" u="none" cap="none" strike="noStrike">
              <a:solidFill>
                <a:srgbClr val="FD5A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9" name="Google Shape;209;p23"/>
          <p:cNvCxnSpPr/>
          <p:nvPr/>
        </p:nvCxnSpPr>
        <p:spPr>
          <a:xfrm>
            <a:off x="6096000" y="5397500"/>
            <a:ext cx="0" cy="146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0" name="Google Shape;210;p23"/>
          <p:cNvCxnSpPr/>
          <p:nvPr/>
        </p:nvCxnSpPr>
        <p:spPr>
          <a:xfrm>
            <a:off x="6096000" y="66025"/>
            <a:ext cx="0" cy="146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211" name="Google Shape;211;p23"/>
          <p:cNvGraphicFramePr/>
          <p:nvPr/>
        </p:nvGraphicFramePr>
        <p:xfrm>
          <a:off x="5788575" y="223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{B0FBC40E-642F-42CA-9AE1-3BACCE6B101F}</a:tableStyleId>
              </a:tblPr>
              <a:tblGrid>
                <a:gridCol w="561900"/>
                <a:gridCol w="2194225"/>
                <a:gridCol w="3239325"/>
              </a:tblGrid>
              <a:tr h="859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 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 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Features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 anchor="ctr">
                    <a:lnL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Conditions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 anchor="ctr">
                    <a:lnL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Road Condition 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Packed Snow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5"/>
                    </a:solidFill>
                  </a:tcPr>
                </a:tc>
              </a:tr>
              <a:tr h="127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2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Visibility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Other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(except Clear, Drifting Snow, Fog|Mist|Smoke|Dust, Freezing Rain, Rain, Snow, Strong Wind)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3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Road Condition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Other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(except Dry, Ice, Loose Sand and Gravel, Loose Snow, Packed Snow, Slush, Spilled Liquid, Wet)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4B08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5"/>
                    </a:solidFill>
                  </a:tcPr>
                </a:tc>
              </a:tr>
            </a:tbl>
          </a:graphicData>
        </a:graphic>
      </p:graphicFrame>
      <p:sp>
        <p:nvSpPr>
          <p:cNvPr id="212" name="Google Shape;212;p23"/>
          <p:cNvSpPr txBox="1"/>
          <p:nvPr/>
        </p:nvSpPr>
        <p:spPr>
          <a:xfrm>
            <a:off x="305625" y="3601650"/>
            <a:ext cx="52155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most important environmental features among Visibility, Light and Road Condition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/>
        </p:nvSpPr>
        <p:spPr>
          <a:xfrm>
            <a:off x="1431300" y="1382950"/>
            <a:ext cx="93294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D5A27"/>
                </a:solidFill>
                <a:latin typeface="Calibri"/>
                <a:ea typeface="Calibri"/>
                <a:cs typeface="Calibri"/>
                <a:sym typeface="Calibri"/>
              </a:rPr>
              <a:t>FACTORS ANALYSIS</a:t>
            </a:r>
            <a:endParaRPr b="1" i="0" sz="5400" u="none" cap="none" strike="noStrike">
              <a:solidFill>
                <a:srgbClr val="FD5A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Google Shape;218;p24"/>
          <p:cNvCxnSpPr/>
          <p:nvPr/>
        </p:nvCxnSpPr>
        <p:spPr>
          <a:xfrm>
            <a:off x="6096000" y="5397500"/>
            <a:ext cx="0" cy="146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9" name="Google Shape;219;p24"/>
          <p:cNvCxnSpPr/>
          <p:nvPr/>
        </p:nvCxnSpPr>
        <p:spPr>
          <a:xfrm>
            <a:off x="6096000" y="66025"/>
            <a:ext cx="0" cy="146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950" y="2377875"/>
            <a:ext cx="4823525" cy="343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200" y="2377875"/>
            <a:ext cx="5006999" cy="30681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4"/>
          <p:cNvSpPr txBox="1"/>
          <p:nvPr/>
        </p:nvSpPr>
        <p:spPr>
          <a:xfrm>
            <a:off x="2628750" y="5935250"/>
            <a:ext cx="693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D5A27"/>
                </a:solidFill>
              </a:rPr>
              <a:t>Inattentive condition takes the highest </a:t>
            </a:r>
            <a:r>
              <a:rPr b="1" lang="en-US" sz="1300">
                <a:solidFill>
                  <a:srgbClr val="FD5A27"/>
                </a:solidFill>
              </a:rPr>
              <a:t>proportion among adverse driving conditions.</a:t>
            </a:r>
            <a:endParaRPr b="1" sz="1300">
              <a:solidFill>
                <a:srgbClr val="FD5A27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